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26"/>
  </p:notesMasterIdLst>
  <p:sldIdLst>
    <p:sldId id="256" r:id="rId5"/>
    <p:sldId id="287" r:id="rId6"/>
    <p:sldId id="264" r:id="rId7"/>
    <p:sldId id="257" r:id="rId8"/>
    <p:sldId id="263" r:id="rId9"/>
    <p:sldId id="272" r:id="rId10"/>
    <p:sldId id="267" r:id="rId11"/>
    <p:sldId id="288" r:id="rId12"/>
    <p:sldId id="258" r:id="rId13"/>
    <p:sldId id="277" r:id="rId14"/>
    <p:sldId id="278" r:id="rId15"/>
    <p:sldId id="268" r:id="rId16"/>
    <p:sldId id="270" r:id="rId17"/>
    <p:sldId id="273" r:id="rId18"/>
    <p:sldId id="290" r:id="rId19"/>
    <p:sldId id="279" r:id="rId20"/>
    <p:sldId id="289" r:id="rId21"/>
    <p:sldId id="286" r:id="rId22"/>
    <p:sldId id="282" r:id="rId23"/>
    <p:sldId id="275" r:id="rId24"/>
    <p:sldId id="280"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9F4F954-FFF0-36C3-8224-2B2A2535D969}" name="Molly Hane" initials="MH" userId="S::molly.hane@Fenworks.com::fbe76f18-84a6-48ac-8ebc-fca7bac42ab3" providerId="AD"/>
  <p188:author id="{A96CF073-073C-05A5-9D85-E450892F0B9E}" name="Brendan Watson" initials="BW" userId="S::brendan.watson@Fenworks.com::cd2fa18f-5e42-485b-b8cf-f402ee6f2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0000"/>
    <a:srgbClr val="071213"/>
    <a:srgbClr val="FCFFFF"/>
    <a:srgbClr val="38F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3C51A5-2837-4285-85B1-D4DEBE61CD06}" v="1" dt="2024-11-21T15:31:16.1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37" autoAdjust="0"/>
    <p:restoredTop sz="94629"/>
  </p:normalViewPr>
  <p:slideViewPr>
    <p:cSldViewPr snapToGrid="0">
      <p:cViewPr varScale="1">
        <p:scale>
          <a:sx n="138" d="100"/>
          <a:sy n="138" d="100"/>
        </p:scale>
        <p:origin x="900" y="114"/>
      </p:cViewPr>
      <p:guideLst>
        <p:guide orient="horz" pos="1620"/>
        <p:guide pos="2880"/>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Delete this slide if you’d like. This is an acknowledgement and thanks to Cole Blank for his contribution.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f0282dc55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f0282dc55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118dcfa72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118dcfa72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f076cdef51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f076cdef51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0ef941e22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0ef941e22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f076cdef5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f076cdef5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83C60D37-42B5-2B93-5195-072CA08ABDA0}"/>
            </a:ext>
          </a:extLst>
        </p:cNvPr>
        <p:cNvGrpSpPr/>
        <p:nvPr/>
      </p:nvGrpSpPr>
      <p:grpSpPr>
        <a:xfrm>
          <a:off x="0" y="0"/>
          <a:ext cx="0" cy="0"/>
          <a:chOff x="0" y="0"/>
          <a:chExt cx="0" cy="0"/>
        </a:xfrm>
      </p:grpSpPr>
      <p:sp>
        <p:nvSpPr>
          <p:cNvPr id="168" name="Google Shape;168;gf076cdef51_0_45:notes">
            <a:extLst>
              <a:ext uri="{FF2B5EF4-FFF2-40B4-BE49-F238E27FC236}">
                <a16:creationId xmlns:a16="http://schemas.microsoft.com/office/drawing/2014/main" id="{707A1B63-CA20-C92B-A847-F021804EC9D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f076cdef51_0_45:notes">
            <a:extLst>
              <a:ext uri="{FF2B5EF4-FFF2-40B4-BE49-F238E27FC236}">
                <a16:creationId xmlns:a16="http://schemas.microsoft.com/office/drawing/2014/main" id="{4346C7C4-7ABF-FD53-601E-0D8C710FDBC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5843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51d0ffcaed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51d0ffcaed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a:extLst>
            <a:ext uri="{FF2B5EF4-FFF2-40B4-BE49-F238E27FC236}">
              <a16:creationId xmlns:a16="http://schemas.microsoft.com/office/drawing/2014/main" id="{411A404B-B86A-7E87-99DB-98D46036DF59}"/>
            </a:ext>
          </a:extLst>
        </p:cNvPr>
        <p:cNvGrpSpPr/>
        <p:nvPr/>
      </p:nvGrpSpPr>
      <p:grpSpPr>
        <a:xfrm>
          <a:off x="0" y="0"/>
          <a:ext cx="0" cy="0"/>
          <a:chOff x="0" y="0"/>
          <a:chExt cx="0" cy="0"/>
        </a:xfrm>
      </p:grpSpPr>
      <p:sp>
        <p:nvSpPr>
          <p:cNvPr id="212" name="Google Shape;212;g151d0ffcaed_0_35:notes">
            <a:extLst>
              <a:ext uri="{FF2B5EF4-FFF2-40B4-BE49-F238E27FC236}">
                <a16:creationId xmlns:a16="http://schemas.microsoft.com/office/drawing/2014/main" id="{8BC8172D-1586-A8B2-8B22-78AC4336100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51d0ffcaed_0_35:notes">
            <a:extLst>
              <a:ext uri="{FF2B5EF4-FFF2-40B4-BE49-F238E27FC236}">
                <a16:creationId xmlns:a16="http://schemas.microsoft.com/office/drawing/2014/main" id="{2C7C2D7A-6600-E958-38E8-450E73F201C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6952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08af5b09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208af5b09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f076cdef51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f076cdef51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a:extLst>
            <a:ext uri="{FF2B5EF4-FFF2-40B4-BE49-F238E27FC236}">
              <a16:creationId xmlns:a16="http://schemas.microsoft.com/office/drawing/2014/main" id="{0A5BCB18-9486-8476-862C-32A9F1C15606}"/>
            </a:ext>
          </a:extLst>
        </p:cNvPr>
        <p:cNvGrpSpPr/>
        <p:nvPr/>
      </p:nvGrpSpPr>
      <p:grpSpPr>
        <a:xfrm>
          <a:off x="0" y="0"/>
          <a:ext cx="0" cy="0"/>
          <a:chOff x="0" y="0"/>
          <a:chExt cx="0" cy="0"/>
        </a:xfrm>
      </p:grpSpPr>
      <p:sp>
        <p:nvSpPr>
          <p:cNvPr id="51" name="Google Shape;51;p:notes">
            <a:extLst>
              <a:ext uri="{FF2B5EF4-FFF2-40B4-BE49-F238E27FC236}">
                <a16:creationId xmlns:a16="http://schemas.microsoft.com/office/drawing/2014/main" id="{5D8D938F-2444-2315-45F8-F4912AFDFF9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a:extLst>
              <a:ext uri="{FF2B5EF4-FFF2-40B4-BE49-F238E27FC236}">
                <a16:creationId xmlns:a16="http://schemas.microsoft.com/office/drawing/2014/main" id="{5CD4DFAF-C87D-519A-3D08-18B95B8D7FA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482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f07e61c7d3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f07e61c7d3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f076cdef5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f076cdef5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f0282dc55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f0282dc55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f076cdef5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f076cdef5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Adjust Team Goals based on expectations for the program that year.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0dd80dfa7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0dd80dfa7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Adjust Activities based on your plans for the season.</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f076cdef5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f076cdef5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a:extLst>
            <a:ext uri="{FF2B5EF4-FFF2-40B4-BE49-F238E27FC236}">
              <a16:creationId xmlns:a16="http://schemas.microsoft.com/office/drawing/2014/main" id="{A03C8080-94D1-8A80-4358-218593523D5F}"/>
            </a:ext>
          </a:extLst>
        </p:cNvPr>
        <p:cNvGrpSpPr/>
        <p:nvPr/>
      </p:nvGrpSpPr>
      <p:grpSpPr>
        <a:xfrm>
          <a:off x="0" y="0"/>
          <a:ext cx="0" cy="0"/>
          <a:chOff x="0" y="0"/>
          <a:chExt cx="0" cy="0"/>
        </a:xfrm>
      </p:grpSpPr>
      <p:sp>
        <p:nvSpPr>
          <p:cNvPr id="162" name="Google Shape;162;g10dd80dfa75_0_0:notes">
            <a:extLst>
              <a:ext uri="{FF2B5EF4-FFF2-40B4-BE49-F238E27FC236}">
                <a16:creationId xmlns:a16="http://schemas.microsoft.com/office/drawing/2014/main" id="{6BFD56E7-9F93-9451-FC30-666936D5EC5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0dd80dfa75_0_0:notes">
            <a:extLst>
              <a:ext uri="{FF2B5EF4-FFF2-40B4-BE49-F238E27FC236}">
                <a16:creationId xmlns:a16="http://schemas.microsoft.com/office/drawing/2014/main" id="{41943B4F-661E-B22B-7856-F474FDA71E8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Adjust Activities based on your plans for the season.</a:t>
            </a:r>
            <a:endParaRPr dirty="0"/>
          </a:p>
        </p:txBody>
      </p:sp>
    </p:spTree>
    <p:extLst>
      <p:ext uri="{BB962C8B-B14F-4D97-AF65-F5344CB8AC3E}">
        <p14:creationId xmlns:p14="http://schemas.microsoft.com/office/powerpoint/2010/main" val="1772969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e7d28761e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e7d28761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ites.google.com/ahschools.us/blaine-bengals-esports/hom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sites.google.com/avusd.org/apple/esport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fenworks.com/drone-racing-season-information/"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fenworks.com/drone-racing-common-question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yYomdA58ThA" TargetMode="External"/><Relationship Id="rId3" Type="http://schemas.openxmlformats.org/officeDocument/2006/relationships/video" Target="https://www.youtube.com/embed/yYomdA58ThA?feature=oembed" TargetMode="External"/><Relationship Id="rId7" Type="http://schemas.openxmlformats.org/officeDocument/2006/relationships/hyperlink" Target="https://www.youtube.com/watch?v=HkIgqJt3sbo" TargetMode="External"/><Relationship Id="rId2" Type="http://schemas.openxmlformats.org/officeDocument/2006/relationships/video" Target="https://www.youtube.com/embed/LzHn8PWltf0?feature=oembed" TargetMode="External"/><Relationship Id="rId1" Type="http://schemas.openxmlformats.org/officeDocument/2006/relationships/video" Target="https://www.youtube.com/embed/HkIgqJt3sbo?feature=oembed" TargetMode="External"/><Relationship Id="rId6" Type="http://schemas.openxmlformats.org/officeDocument/2006/relationships/hyperlink" Target="https://www.youtube.com/watch?v=LzHn8PWltf0" TargetMode="External"/><Relationship Id="rId11" Type="http://schemas.openxmlformats.org/officeDocument/2006/relationships/image" Target="../media/image9.jpeg"/><Relationship Id="rId5" Type="http://schemas.openxmlformats.org/officeDocument/2006/relationships/notesSlide" Target="../notesSlides/notesSlide4.xml"/><Relationship Id="rId10" Type="http://schemas.openxmlformats.org/officeDocument/2006/relationships/image" Target="../media/image8.jpeg"/><Relationship Id="rId4" Type="http://schemas.openxmlformats.org/officeDocument/2006/relationships/slideLayout" Target="../slideLayouts/slideLayout2.xml"/><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53"/>
        <p:cNvGrpSpPr/>
        <p:nvPr/>
      </p:nvGrpSpPr>
      <p:grpSpPr>
        <a:xfrm>
          <a:off x="0" y="0"/>
          <a:ext cx="0" cy="0"/>
          <a:chOff x="0" y="0"/>
          <a:chExt cx="0" cy="0"/>
        </a:xfrm>
      </p:grpSpPr>
      <p:sp>
        <p:nvSpPr>
          <p:cNvPr id="6" name="Rectangle 5">
            <a:extLst>
              <a:ext uri="{FF2B5EF4-FFF2-40B4-BE49-F238E27FC236}">
                <a16:creationId xmlns:a16="http://schemas.microsoft.com/office/drawing/2014/main" id="{58E04C5A-8A1A-C437-A0FF-D0813D0113B7}"/>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8" name="TextBox 7">
            <a:extLst>
              <a:ext uri="{FF2B5EF4-FFF2-40B4-BE49-F238E27FC236}">
                <a16:creationId xmlns:a16="http://schemas.microsoft.com/office/drawing/2014/main" id="{8F83260B-3073-4FF8-1C0B-BB5CA6F58077}"/>
              </a:ext>
            </a:extLst>
          </p:cNvPr>
          <p:cNvSpPr txBox="1"/>
          <p:nvPr/>
        </p:nvSpPr>
        <p:spPr>
          <a:xfrm>
            <a:off x="2350077" y="3916545"/>
            <a:ext cx="4443845" cy="307777"/>
          </a:xfrm>
          <a:prstGeom prst="rect">
            <a:avLst/>
          </a:prstGeom>
          <a:noFill/>
        </p:spPr>
        <p:txBody>
          <a:bodyPr wrap="none" rtlCol="0">
            <a:spAutoFit/>
          </a:bodyPr>
          <a:lstStyle/>
          <a:p>
            <a:r>
              <a:rPr lang="en-US" dirty="0">
                <a:solidFill>
                  <a:srgbClr val="FCFFFF"/>
                </a:solidFill>
              </a:rPr>
              <a:t>Anything Highlighted in </a:t>
            </a:r>
            <a:r>
              <a:rPr lang="en-US" dirty="0">
                <a:solidFill>
                  <a:srgbClr val="FCFFFF"/>
                </a:solidFill>
                <a:highlight>
                  <a:srgbClr val="00FF00"/>
                </a:highlight>
              </a:rPr>
              <a:t>Green</a:t>
            </a:r>
            <a:r>
              <a:rPr lang="en-US" dirty="0">
                <a:solidFill>
                  <a:srgbClr val="FCFFFF"/>
                </a:solidFill>
              </a:rPr>
              <a:t> is for you to edit/review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4"/>
          <p:cNvSpPr txBox="1">
            <a:spLocks noGrp="1"/>
          </p:cNvSpPr>
          <p:nvPr>
            <p:ph type="body" idx="1"/>
          </p:nvPr>
        </p:nvSpPr>
        <p:spPr>
          <a:xfrm>
            <a:off x="365760" y="1371600"/>
            <a:ext cx="4260300" cy="1348665"/>
          </a:xfrm>
          <a:prstGeom prst="rect">
            <a:avLst/>
          </a:prstGeom>
        </p:spPr>
        <p:txBody>
          <a:bodyPr spcFirstLastPara="1" wrap="square" lIns="91425" tIns="91425" rIns="91425" bIns="91425" anchor="t" anchorCtr="0">
            <a:normAutofit/>
          </a:bodyPr>
          <a:lstStyle/>
          <a:p>
            <a:pPr marL="0" lvl="0" indent="0" algn="ctr" rtl="0">
              <a:spcBef>
                <a:spcPts val="1200"/>
              </a:spcBef>
              <a:spcAft>
                <a:spcPts val="0"/>
              </a:spcAft>
              <a:buNone/>
            </a:pPr>
            <a:r>
              <a:rPr lang="en-US" dirty="0">
                <a:solidFill>
                  <a:srgbClr val="FCFFFF"/>
                </a:solidFill>
              </a:rPr>
              <a:t>Thursday, January 2 – Friday, February 14, 2025</a:t>
            </a:r>
          </a:p>
        </p:txBody>
      </p:sp>
      <p:sp>
        <p:nvSpPr>
          <p:cNvPr id="2" name="Rectangle 1">
            <a:extLst>
              <a:ext uri="{FF2B5EF4-FFF2-40B4-BE49-F238E27FC236}">
                <a16:creationId xmlns:a16="http://schemas.microsoft.com/office/drawing/2014/main" id="{2D4123B8-0FBE-3F36-D5E6-9CDE0C2E7159}"/>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3" name="Google Shape;103;p21">
            <a:extLst>
              <a:ext uri="{FF2B5EF4-FFF2-40B4-BE49-F238E27FC236}">
                <a16:creationId xmlns:a16="http://schemas.microsoft.com/office/drawing/2014/main" id="{09CF6300-9413-2F86-A9D4-0109F31AA0D3}"/>
              </a:ext>
            </a:extLst>
          </p:cNvPr>
          <p:cNvSpPr txBox="1">
            <a:spLocks noGrp="1"/>
          </p:cNvSpPr>
          <p:nvPr>
            <p:ph type="title"/>
          </p:nvPr>
        </p:nvSpPr>
        <p:spPr>
          <a:xfrm>
            <a:off x="373353" y="723513"/>
            <a:ext cx="4260301"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sz="2800" b="1" dirty="0">
                <a:solidFill>
                  <a:srgbClr val="38FCFF"/>
                </a:solidFill>
              </a:rPr>
              <a:t>Registration Dates</a:t>
            </a:r>
          </a:p>
        </p:txBody>
      </p:sp>
      <p:sp>
        <p:nvSpPr>
          <p:cNvPr id="4" name="Google Shape;103;p21">
            <a:extLst>
              <a:ext uri="{FF2B5EF4-FFF2-40B4-BE49-F238E27FC236}">
                <a16:creationId xmlns:a16="http://schemas.microsoft.com/office/drawing/2014/main" id="{41A664B8-2D23-1D91-D8E7-1251BD863BD2}"/>
              </a:ext>
            </a:extLst>
          </p:cNvPr>
          <p:cNvSpPr txBox="1">
            <a:spLocks/>
          </p:cNvSpPr>
          <p:nvPr/>
        </p:nvSpPr>
        <p:spPr>
          <a:xfrm>
            <a:off x="311699" y="2712603"/>
            <a:ext cx="4260301" cy="572700"/>
          </a:xfrm>
          <a:prstGeom prst="rect">
            <a:avLst/>
          </a:prstGeom>
          <a:noFill/>
          <a:ln>
            <a:noFill/>
          </a:ln>
        </p:spPr>
        <p:txBody>
          <a:bodyPr spcFirstLastPara="1" wrap="square" lIns="91425" tIns="91425" rIns="91425" bIns="91425" anchor="t" anchorCtr="0">
            <a:normAutofit fontScale="97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b="1" dirty="0">
                <a:solidFill>
                  <a:srgbClr val="38FCFF"/>
                </a:solidFill>
              </a:rPr>
              <a:t>Cost</a:t>
            </a:r>
          </a:p>
        </p:txBody>
      </p:sp>
      <p:sp>
        <p:nvSpPr>
          <p:cNvPr id="5" name="Google Shape;204;p34">
            <a:extLst>
              <a:ext uri="{FF2B5EF4-FFF2-40B4-BE49-F238E27FC236}">
                <a16:creationId xmlns:a16="http://schemas.microsoft.com/office/drawing/2014/main" id="{BEAB8B7D-2C3B-D637-7B67-41ECD3AC39B6}"/>
              </a:ext>
            </a:extLst>
          </p:cNvPr>
          <p:cNvSpPr txBox="1">
            <a:spLocks/>
          </p:cNvSpPr>
          <p:nvPr/>
        </p:nvSpPr>
        <p:spPr>
          <a:xfrm>
            <a:off x="311699" y="3360690"/>
            <a:ext cx="4260300" cy="835996"/>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gn="ctr">
              <a:spcBef>
                <a:spcPts val="1200"/>
              </a:spcBef>
              <a:buFont typeface="Arial"/>
              <a:buNone/>
            </a:pPr>
            <a:r>
              <a:rPr lang="en-US" dirty="0">
                <a:solidFill>
                  <a:srgbClr val="FCFFFF"/>
                </a:solidFill>
                <a:highlight>
                  <a:srgbClr val="00FF00"/>
                </a:highlight>
              </a:rPr>
              <a:t>$100/Student – Adjust as needed</a:t>
            </a:r>
          </a:p>
        </p:txBody>
      </p:sp>
      <p:sp>
        <p:nvSpPr>
          <p:cNvPr id="6" name="Rectangle 5">
            <a:extLst>
              <a:ext uri="{FF2B5EF4-FFF2-40B4-BE49-F238E27FC236}">
                <a16:creationId xmlns:a16="http://schemas.microsoft.com/office/drawing/2014/main" id="{285371A2-FEE6-D82B-26D7-82E708E17499}"/>
              </a:ext>
            </a:extLst>
          </p:cNvPr>
          <p:cNvSpPr/>
          <p:nvPr/>
        </p:nvSpPr>
        <p:spPr>
          <a:xfrm>
            <a:off x="8259418" y="1015080"/>
            <a:ext cx="884582" cy="341036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B2F92CEC-ADD4-EDAE-6E24-9469203BBFF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268191" y="1015080"/>
            <a:ext cx="2991227" cy="341036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10" name="Google Shape;210;p35"/>
          <p:cNvSpPr txBox="1">
            <a:spLocks noGrp="1"/>
          </p:cNvSpPr>
          <p:nvPr>
            <p:ph type="body" idx="1"/>
          </p:nvPr>
        </p:nvSpPr>
        <p:spPr>
          <a:xfrm>
            <a:off x="365760" y="1371600"/>
            <a:ext cx="8416942" cy="3416400"/>
          </a:xfrm>
          <a:prstGeom prst="rect">
            <a:avLst/>
          </a:prstGeom>
        </p:spPr>
        <p:txBody>
          <a:bodyPr spcFirstLastPara="1" wrap="square" lIns="91425" tIns="91425" rIns="91425" bIns="91425" anchor="t" anchorCtr="0">
            <a:normAutofit fontScale="92500" lnSpcReduction="20000"/>
          </a:bodyPr>
          <a:lstStyle/>
          <a:p>
            <a:pPr marL="285750" indent="-285750">
              <a:lnSpc>
                <a:spcPct val="150000"/>
              </a:lnSpc>
            </a:pPr>
            <a:r>
              <a:rPr lang="en-US" dirty="0">
                <a:solidFill>
                  <a:srgbClr val="FCFFFF"/>
                </a:solidFill>
              </a:rPr>
              <a:t>All students can compete as an individual and/or on a team.</a:t>
            </a:r>
          </a:p>
          <a:p>
            <a:pPr marL="285750" indent="-285750">
              <a:lnSpc>
                <a:spcPct val="150000"/>
              </a:lnSpc>
            </a:pPr>
            <a:r>
              <a:rPr lang="en-US" dirty="0">
                <a:solidFill>
                  <a:srgbClr val="FCFFFF"/>
                </a:solidFill>
              </a:rPr>
              <a:t>Teams are allowed to re-roster between weeks and the Regional Tournament</a:t>
            </a:r>
          </a:p>
          <a:p>
            <a:pPr marL="285750" indent="-285750">
              <a:lnSpc>
                <a:spcPct val="150000"/>
              </a:lnSpc>
            </a:pPr>
            <a:r>
              <a:rPr lang="en-US" dirty="0">
                <a:solidFill>
                  <a:srgbClr val="FCFFFF"/>
                </a:solidFill>
              </a:rPr>
              <a:t>Rosters must be declared before the week. The rosters will lock on Friday at midnight</a:t>
            </a:r>
          </a:p>
          <a:p>
            <a:pPr marL="285750" indent="-285750">
              <a:lnSpc>
                <a:spcPct val="150000"/>
              </a:lnSpc>
            </a:pPr>
            <a:r>
              <a:rPr lang="en-US" dirty="0">
                <a:solidFill>
                  <a:srgbClr val="FCFFFF"/>
                </a:solidFill>
              </a:rPr>
              <a:t>A student is only allowed to compete on one team in any given week. </a:t>
            </a:r>
          </a:p>
          <a:p>
            <a:pPr marL="285750" indent="-285750">
              <a:lnSpc>
                <a:spcPct val="150000"/>
              </a:lnSpc>
            </a:pPr>
            <a:r>
              <a:rPr lang="en-US" dirty="0">
                <a:solidFill>
                  <a:srgbClr val="FCFFFF"/>
                </a:solidFill>
              </a:rPr>
              <a:t>At the Regional Tournament, teams must be declared prior to, and no team-hopping is allowed. </a:t>
            </a:r>
          </a:p>
          <a:p>
            <a:pPr marL="285750" indent="-285750">
              <a:lnSpc>
                <a:spcPct val="150000"/>
              </a:lnSpc>
            </a:pPr>
            <a:r>
              <a:rPr lang="en-US" dirty="0">
                <a:solidFill>
                  <a:srgbClr val="FCFFFF"/>
                </a:solidFill>
              </a:rPr>
              <a:t>Teams are allowed unlimited subs. </a:t>
            </a:r>
          </a:p>
          <a:p>
            <a:pPr marL="285750" indent="-285750">
              <a:lnSpc>
                <a:spcPct val="150000"/>
              </a:lnSpc>
            </a:pPr>
            <a:r>
              <a:rPr lang="en-US" dirty="0">
                <a:solidFill>
                  <a:srgbClr val="FCFFFF"/>
                </a:solidFill>
              </a:rPr>
              <a:t>There are no subs for individual races. </a:t>
            </a:r>
          </a:p>
        </p:txBody>
      </p:sp>
      <p:sp>
        <p:nvSpPr>
          <p:cNvPr id="2" name="Rectangle 1">
            <a:extLst>
              <a:ext uri="{FF2B5EF4-FFF2-40B4-BE49-F238E27FC236}">
                <a16:creationId xmlns:a16="http://schemas.microsoft.com/office/drawing/2014/main" id="{15463D08-5331-68F6-9C42-9AAAA1B0ED85}"/>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6" name="Google Shape;103;p21">
            <a:extLst>
              <a:ext uri="{FF2B5EF4-FFF2-40B4-BE49-F238E27FC236}">
                <a16:creationId xmlns:a16="http://schemas.microsoft.com/office/drawing/2014/main" id="{21220A9C-BF57-6DB9-BE5B-05C856132CBF}"/>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Players Rosters</a:t>
            </a:r>
            <a:endParaRPr b="1" dirty="0">
              <a:solidFill>
                <a:srgbClr val="38FC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2" name="TextBox 1">
            <a:extLst>
              <a:ext uri="{FF2B5EF4-FFF2-40B4-BE49-F238E27FC236}">
                <a16:creationId xmlns:a16="http://schemas.microsoft.com/office/drawing/2014/main" id="{B8941341-951B-A060-1288-CBD674C5AA6C}"/>
              </a:ext>
            </a:extLst>
          </p:cNvPr>
          <p:cNvSpPr txBox="1"/>
          <p:nvPr/>
        </p:nvSpPr>
        <p:spPr>
          <a:xfrm>
            <a:off x="365760" y="1371600"/>
            <a:ext cx="4899414" cy="3108543"/>
          </a:xfrm>
          <a:prstGeom prst="rect">
            <a:avLst/>
          </a:prstGeom>
          <a:noFill/>
        </p:spPr>
        <p:txBody>
          <a:bodyPr wrap="square" rtlCol="0">
            <a:spAutoFit/>
          </a:bodyPr>
          <a:lstStyle/>
          <a:p>
            <a:pPr algn="l" rtl="0" fontAlgn="base"/>
            <a:r>
              <a:rPr lang="en-US" i="0" u="none" strike="noStrike" dirty="0">
                <a:solidFill>
                  <a:srgbClr val="FCFFFF"/>
                </a:solidFill>
                <a:effectLst/>
                <a:latin typeface="Arial" panose="020B0604020202020204" pitchFamily="34" charset="0"/>
              </a:rPr>
              <a:t>Fenworks Encourages all teams to race at the scheduled time of 4pm CT Thursdays against their opponent. </a:t>
            </a:r>
          </a:p>
          <a:p>
            <a:pPr algn="l" rtl="0" fontAlgn="base"/>
            <a:endParaRPr lang="en-US" dirty="0">
              <a:solidFill>
                <a:srgbClr val="FCFFFF"/>
              </a:solidFill>
              <a:latin typeface="Arial" panose="020B0604020202020204" pitchFamily="34" charset="0"/>
            </a:endParaRPr>
          </a:p>
          <a:p>
            <a:pPr algn="l" rtl="0" fontAlgn="base"/>
            <a:r>
              <a:rPr lang="en-US" i="0" u="none" strike="noStrike" dirty="0">
                <a:solidFill>
                  <a:srgbClr val="FCFFFF"/>
                </a:solidFill>
                <a:effectLst/>
                <a:latin typeface="Arial" panose="020B0604020202020204" pitchFamily="34" charset="0"/>
              </a:rPr>
              <a:t>Drone racing is unique in that it is not required to race at the above time. Students and teams can race whenever they want from the Friday – Thursday timeframe. All times for each week must be submitted by Thursday at midnight CT.</a:t>
            </a:r>
          </a:p>
          <a:p>
            <a:pPr algn="l" rtl="0" fontAlgn="base"/>
            <a:endParaRPr lang="en-US" dirty="0">
              <a:solidFill>
                <a:srgbClr val="FCFFFF"/>
              </a:solidFill>
              <a:latin typeface="Arial" panose="020B0604020202020204" pitchFamily="34" charset="0"/>
            </a:endParaRPr>
          </a:p>
          <a:p>
            <a:pPr algn="l" rtl="0" fontAlgn="base"/>
            <a:r>
              <a:rPr lang="en-US" i="0" u="none" strike="noStrike" dirty="0">
                <a:solidFill>
                  <a:srgbClr val="FCFFFF"/>
                </a:solidFill>
                <a:effectLst/>
                <a:latin typeface="Arial" panose="020B0604020202020204" pitchFamily="34" charset="0"/>
              </a:rPr>
              <a:t>This allows for students to compete whenever they are able to as long as it works with the General Manager. </a:t>
            </a:r>
          </a:p>
          <a:p>
            <a:pPr algn="l" rtl="0" fontAlgn="base"/>
            <a:endParaRPr lang="en-US" i="0" u="none" strike="noStrike" dirty="0">
              <a:solidFill>
                <a:srgbClr val="FCFFFF"/>
              </a:solidFill>
              <a:effectLst/>
              <a:latin typeface="Arial" panose="020B0604020202020204" pitchFamily="34" charset="0"/>
            </a:endParaRPr>
          </a:p>
          <a:p>
            <a:pPr algn="l" rtl="0" fontAlgn="base"/>
            <a:r>
              <a:rPr lang="en-US" dirty="0">
                <a:solidFill>
                  <a:srgbClr val="FCFFFF"/>
                </a:solidFill>
                <a:highlight>
                  <a:srgbClr val="00FF00"/>
                </a:highlight>
                <a:latin typeface="Arial" panose="020B0604020202020204" pitchFamily="34" charset="0"/>
              </a:rPr>
              <a:t>Put here if you have any additional information for your school.</a:t>
            </a:r>
            <a:r>
              <a:rPr lang="en-US" i="0" u="none" strike="noStrike" dirty="0">
                <a:solidFill>
                  <a:srgbClr val="FCFFFF"/>
                </a:solidFill>
                <a:effectLst/>
                <a:highlight>
                  <a:srgbClr val="00FF00"/>
                </a:highlight>
                <a:latin typeface="Arial" panose="020B0604020202020204" pitchFamily="34" charset="0"/>
              </a:rPr>
              <a:t> </a:t>
            </a:r>
          </a:p>
          <a:p>
            <a:pPr algn="l" rtl="0" fontAlgn="base"/>
            <a:endParaRPr lang="en-US" dirty="0">
              <a:solidFill>
                <a:srgbClr val="FCFFFF"/>
              </a:solidFill>
              <a:latin typeface="Arial" panose="020B0604020202020204" pitchFamily="34" charset="0"/>
            </a:endParaRPr>
          </a:p>
        </p:txBody>
      </p:sp>
      <p:sp>
        <p:nvSpPr>
          <p:cNvPr id="3" name="Rectangle 2">
            <a:extLst>
              <a:ext uri="{FF2B5EF4-FFF2-40B4-BE49-F238E27FC236}">
                <a16:creationId xmlns:a16="http://schemas.microsoft.com/office/drawing/2014/main" id="{9BC2C559-D39C-47B8-B83B-9C73DB045ECB}"/>
              </a:ext>
            </a:extLst>
          </p:cNvPr>
          <p:cNvSpPr/>
          <p:nvPr/>
        </p:nvSpPr>
        <p:spPr>
          <a:xfrm>
            <a:off x="8259417" y="1518893"/>
            <a:ext cx="884583" cy="2939498"/>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1EFF673-7B63-D8CE-7EBD-DC9D3B51EF74}"/>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7" name="Google Shape;103;p21">
            <a:extLst>
              <a:ext uri="{FF2B5EF4-FFF2-40B4-BE49-F238E27FC236}">
                <a16:creationId xmlns:a16="http://schemas.microsoft.com/office/drawing/2014/main" id="{26935C4E-FFB6-004E-14F6-A65BDCBDD022}"/>
              </a:ext>
            </a:extLst>
          </p:cNvPr>
          <p:cNvSpPr txBox="1">
            <a:spLocks noGrp="1"/>
          </p:cNvSpPr>
          <p:nvPr>
            <p:ph type="title"/>
          </p:nvPr>
        </p:nvSpPr>
        <p:spPr>
          <a:xfrm>
            <a:off x="-1"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Game Times</a:t>
            </a:r>
            <a:endParaRPr b="1" dirty="0">
              <a:solidFill>
                <a:srgbClr val="38FCFF"/>
              </a:solidFill>
            </a:endParaRPr>
          </a:p>
        </p:txBody>
      </p:sp>
      <p:pic>
        <p:nvPicPr>
          <p:cNvPr id="6" name="Picture 5" descr="A person wearing a virtual reality headset&#10;&#10;Description automatically generated">
            <a:extLst>
              <a:ext uri="{FF2B5EF4-FFF2-40B4-BE49-F238E27FC236}">
                <a16:creationId xmlns:a16="http://schemas.microsoft.com/office/drawing/2014/main" id="{C52790F5-28B3-E741-403A-F06D13D61BF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16663" y="1518893"/>
            <a:ext cx="2642754" cy="293949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7"/>
          <p:cNvSpPr txBox="1">
            <a:spLocks noGrp="1"/>
          </p:cNvSpPr>
          <p:nvPr>
            <p:ph type="title"/>
          </p:nvPr>
        </p:nvSpPr>
        <p:spPr>
          <a:xfrm>
            <a:off x="311700" y="2162185"/>
            <a:ext cx="8520600" cy="81913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1800" dirty="0">
                <a:solidFill>
                  <a:srgbClr val="FCFFFF"/>
                </a:solidFill>
              </a:rPr>
              <a:t>Show off your achievements here or speak on club goals for the upcoming year/few years. This can be pictures/videos or bullet points</a:t>
            </a:r>
            <a:endParaRPr sz="1800" dirty="0">
              <a:solidFill>
                <a:srgbClr val="FCFFFF"/>
              </a:solidFill>
            </a:endParaRPr>
          </a:p>
        </p:txBody>
      </p:sp>
      <p:sp>
        <p:nvSpPr>
          <p:cNvPr id="2" name="Rectangle 1">
            <a:extLst>
              <a:ext uri="{FF2B5EF4-FFF2-40B4-BE49-F238E27FC236}">
                <a16:creationId xmlns:a16="http://schemas.microsoft.com/office/drawing/2014/main" id="{FCD8A198-E859-0FCF-D298-2D091D078918}"/>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0"/>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Communication/Scheduling</a:t>
            </a:r>
            <a:br>
              <a:rPr lang="en-US" b="1" dirty="0">
                <a:solidFill>
                  <a:srgbClr val="38FCFF"/>
                </a:solidFill>
              </a:rPr>
            </a:br>
            <a:r>
              <a:rPr lang="en-US" sz="1300" b="1" dirty="0">
                <a:solidFill>
                  <a:srgbClr val="38FCFF"/>
                </a:solidFill>
                <a:highlight>
                  <a:srgbClr val="00FF00"/>
                </a:highlight>
              </a:rPr>
              <a:t>List out what your communication Plan will be. Resources can be found below</a:t>
            </a:r>
          </a:p>
          <a:p>
            <a:pPr marL="0" lvl="0" indent="0" algn="l" rtl="0">
              <a:spcBef>
                <a:spcPts val="0"/>
              </a:spcBef>
              <a:spcAft>
                <a:spcPts val="0"/>
              </a:spcAft>
              <a:buNone/>
            </a:pPr>
            <a:endParaRPr dirty="0"/>
          </a:p>
        </p:txBody>
      </p:sp>
      <p:sp>
        <p:nvSpPr>
          <p:cNvPr id="173" name="Google Shape;173;p30"/>
          <p:cNvSpPr txBox="1"/>
          <p:nvPr/>
        </p:nvSpPr>
        <p:spPr>
          <a:xfrm>
            <a:off x="950400" y="3588493"/>
            <a:ext cx="7243200" cy="89252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dirty="0">
                <a:solidFill>
                  <a:schemeClr val="bg1"/>
                </a:solidFill>
              </a:rPr>
              <a:t>School Website Examples:</a:t>
            </a:r>
          </a:p>
          <a:p>
            <a:pPr marL="0" lvl="0" indent="0" algn="ctr" rtl="0">
              <a:spcBef>
                <a:spcPts val="0"/>
              </a:spcBef>
              <a:spcAft>
                <a:spcPts val="0"/>
              </a:spcAft>
              <a:buNone/>
            </a:pPr>
            <a:r>
              <a:rPr lang="en-US" u="sng" dirty="0">
                <a:solidFill>
                  <a:srgbClr val="38FCFF"/>
                </a:solidFill>
                <a:hlinkClick r:id="rId3">
                  <a:extLst>
                    <a:ext uri="{A12FA001-AC4F-418D-AE19-62706E023703}">
                      <ahyp:hlinkClr xmlns:ahyp="http://schemas.microsoft.com/office/drawing/2018/hyperlinkcolor" val="tx"/>
                    </a:ext>
                  </a:extLst>
                </a:hlinkClick>
              </a:rPr>
              <a:t>BHS Bengal Esports Website</a:t>
            </a:r>
            <a:endParaRPr lang="en-US" u="sng" dirty="0">
              <a:solidFill>
                <a:srgbClr val="38FCFF"/>
              </a:solidFill>
            </a:endParaRPr>
          </a:p>
          <a:p>
            <a:pPr marL="0" lvl="0" indent="0" algn="ctr" rtl="0">
              <a:spcBef>
                <a:spcPts val="0"/>
              </a:spcBef>
              <a:spcAft>
                <a:spcPts val="0"/>
              </a:spcAft>
              <a:buNone/>
            </a:pPr>
            <a:r>
              <a:rPr lang="en-US" u="sng" dirty="0">
                <a:solidFill>
                  <a:srgbClr val="38FCFF"/>
                </a:solidFill>
                <a:hlinkClick r:id="rId4">
                  <a:extLst>
                    <a:ext uri="{A12FA001-AC4F-418D-AE19-62706E023703}">
                      <ahyp:hlinkClr xmlns:ahyp="http://schemas.microsoft.com/office/drawing/2018/hyperlinkcolor" val="tx"/>
                    </a:ext>
                  </a:extLst>
                </a:hlinkClick>
              </a:rPr>
              <a:t>AVHS Eagles Esports Website</a:t>
            </a:r>
            <a:endParaRPr lang="en-US" u="sng" dirty="0">
              <a:solidFill>
                <a:srgbClr val="38FCFF"/>
              </a:solidFill>
            </a:endParaRPr>
          </a:p>
        </p:txBody>
      </p:sp>
      <p:pic>
        <p:nvPicPr>
          <p:cNvPr id="3076" name="Picture 4" descr="Discord's Branding Guidelines">
            <a:extLst>
              <a:ext uri="{FF2B5EF4-FFF2-40B4-BE49-F238E27FC236}">
                <a16:creationId xmlns:a16="http://schemas.microsoft.com/office/drawing/2014/main" id="{9D763199-7D45-F9CE-5FF0-8F1B7FA351F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62878" y="1793528"/>
            <a:ext cx="3012558" cy="5727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E8FAFAFD-8D82-5DD1-F201-A08B5C85373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466313" y="1747917"/>
            <a:ext cx="2445135" cy="66392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A25E83D-94C7-ABA2-A55E-E4252775D20E}"/>
              </a:ext>
            </a:extLst>
          </p:cNvPr>
          <p:cNvSpPr txBox="1"/>
          <p:nvPr/>
        </p:nvSpPr>
        <p:spPr>
          <a:xfrm>
            <a:off x="1162878" y="2571750"/>
            <a:ext cx="2941983" cy="523220"/>
          </a:xfrm>
          <a:prstGeom prst="rect">
            <a:avLst/>
          </a:prstGeom>
          <a:noFill/>
        </p:spPr>
        <p:txBody>
          <a:bodyPr wrap="square" rtlCol="0">
            <a:spAutoFit/>
          </a:bodyPr>
          <a:lstStyle/>
          <a:p>
            <a:pPr algn="ctr"/>
            <a:r>
              <a:rPr lang="en-US" dirty="0">
                <a:solidFill>
                  <a:srgbClr val="FCFFFF"/>
                </a:solidFill>
              </a:rPr>
              <a:t>For communicating between students and other schools.</a:t>
            </a:r>
          </a:p>
        </p:txBody>
      </p:sp>
      <p:sp>
        <p:nvSpPr>
          <p:cNvPr id="3" name="TextBox 2">
            <a:extLst>
              <a:ext uri="{FF2B5EF4-FFF2-40B4-BE49-F238E27FC236}">
                <a16:creationId xmlns:a16="http://schemas.microsoft.com/office/drawing/2014/main" id="{F32C14E1-3874-1830-C722-9802B5BA1135}"/>
              </a:ext>
            </a:extLst>
          </p:cNvPr>
          <p:cNvSpPr txBox="1"/>
          <p:nvPr/>
        </p:nvSpPr>
        <p:spPr>
          <a:xfrm>
            <a:off x="5217888" y="2556902"/>
            <a:ext cx="2941983" cy="523220"/>
          </a:xfrm>
          <a:prstGeom prst="rect">
            <a:avLst/>
          </a:prstGeom>
          <a:noFill/>
        </p:spPr>
        <p:txBody>
          <a:bodyPr wrap="square" rtlCol="0">
            <a:spAutoFit/>
          </a:bodyPr>
          <a:lstStyle/>
          <a:p>
            <a:pPr algn="ctr"/>
            <a:r>
              <a:rPr lang="en-US" dirty="0">
                <a:solidFill>
                  <a:srgbClr val="FCFFFF"/>
                </a:solidFill>
              </a:rPr>
              <a:t>For setting up reminders for match times.</a:t>
            </a:r>
          </a:p>
        </p:txBody>
      </p:sp>
      <p:sp>
        <p:nvSpPr>
          <p:cNvPr id="4" name="Rectangle 3">
            <a:extLst>
              <a:ext uri="{FF2B5EF4-FFF2-40B4-BE49-F238E27FC236}">
                <a16:creationId xmlns:a16="http://schemas.microsoft.com/office/drawing/2014/main" id="{C34D779A-DD8A-A26B-9683-3759A1554C54}"/>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634856D7-4829-7F24-27F9-56D90B3344F4}"/>
            </a:ext>
          </a:extLst>
        </p:cNvPr>
        <p:cNvGrpSpPr/>
        <p:nvPr/>
      </p:nvGrpSpPr>
      <p:grpSpPr>
        <a:xfrm>
          <a:off x="0" y="0"/>
          <a:ext cx="0" cy="0"/>
          <a:chOff x="0" y="0"/>
          <a:chExt cx="0" cy="0"/>
        </a:xfrm>
      </p:grpSpPr>
      <p:sp>
        <p:nvSpPr>
          <p:cNvPr id="6" name="Google Shape;181;p31">
            <a:extLst>
              <a:ext uri="{FF2B5EF4-FFF2-40B4-BE49-F238E27FC236}">
                <a16:creationId xmlns:a16="http://schemas.microsoft.com/office/drawing/2014/main" id="{20B733E4-5FFE-DB63-A5D6-DCA9E6F5B98F}"/>
              </a:ext>
            </a:extLst>
          </p:cNvPr>
          <p:cNvSpPr txBox="1">
            <a:spLocks noGrp="1"/>
          </p:cNvSpPr>
          <p:nvPr>
            <p:ph type="body" idx="1"/>
          </p:nvPr>
        </p:nvSpPr>
        <p:spPr>
          <a:xfrm>
            <a:off x="365760" y="1371600"/>
            <a:ext cx="8520600" cy="3858774"/>
          </a:xfrm>
          <a:prstGeom prst="rect">
            <a:avLst/>
          </a:prstGeom>
        </p:spPr>
        <p:txBody>
          <a:bodyPr spcFirstLastPara="1" wrap="square" lIns="91425" tIns="91425" rIns="91425" bIns="91425" anchor="t" anchorCtr="0">
            <a:normAutofit/>
          </a:bodyPr>
          <a:lstStyle/>
          <a:p>
            <a:pPr marL="430530">
              <a:buSzPct val="100000"/>
            </a:pPr>
            <a:r>
              <a:rPr lang="en-US" dirty="0">
                <a:solidFill>
                  <a:srgbClr val="FCFFFF"/>
                </a:solidFill>
              </a:rPr>
              <a:t>Create Teams</a:t>
            </a:r>
          </a:p>
          <a:p>
            <a:pPr marL="430530">
              <a:buSzPct val="100000"/>
            </a:pPr>
            <a:r>
              <a:rPr lang="en-US" dirty="0">
                <a:solidFill>
                  <a:srgbClr val="FCFFFF"/>
                </a:solidFill>
              </a:rPr>
              <a:t>See teams and Matches</a:t>
            </a:r>
          </a:p>
          <a:p>
            <a:pPr marL="430530">
              <a:buSzPct val="100000"/>
            </a:pPr>
            <a:r>
              <a:rPr lang="en-US" dirty="0">
                <a:solidFill>
                  <a:srgbClr val="FCFFFF"/>
                </a:solidFill>
              </a:rPr>
              <a:t>Submit Times</a:t>
            </a:r>
          </a:p>
          <a:p>
            <a:pPr marL="430530">
              <a:buSzPct val="100000"/>
            </a:pPr>
            <a:r>
              <a:rPr lang="en-US" dirty="0">
                <a:solidFill>
                  <a:srgbClr val="FCFFFF"/>
                </a:solidFill>
              </a:rPr>
              <a:t>Contact Opponents</a:t>
            </a:r>
          </a:p>
          <a:p>
            <a:pPr marL="430530">
              <a:buSzPct val="100000"/>
            </a:pPr>
            <a:r>
              <a:rPr lang="en-US" dirty="0">
                <a:solidFill>
                  <a:srgbClr val="FCFFFF"/>
                </a:solidFill>
              </a:rPr>
              <a:t>View Season Standings</a:t>
            </a:r>
          </a:p>
          <a:p>
            <a:pPr marL="430530">
              <a:buSzPct val="100000"/>
            </a:pPr>
            <a:r>
              <a:rPr lang="en-US" dirty="0">
                <a:solidFill>
                  <a:srgbClr val="FCFFFF"/>
                </a:solidFill>
              </a:rPr>
              <a:t>Fill out Profile with Player ID Info</a:t>
            </a:r>
          </a:p>
          <a:p>
            <a:pPr marL="430530">
              <a:buSzPct val="100000"/>
            </a:pPr>
            <a:endParaRPr lang="en-US" sz="1400" dirty="0">
              <a:solidFill>
                <a:srgbClr val="FCFFFF"/>
              </a:solidFill>
            </a:endParaRPr>
          </a:p>
          <a:p>
            <a:pPr marL="430530">
              <a:buSzPct val="100000"/>
            </a:pPr>
            <a:r>
              <a:rPr lang="en-US" sz="1400" dirty="0">
                <a:solidFill>
                  <a:srgbClr val="DD0000"/>
                </a:solidFill>
              </a:rPr>
              <a:t>Email will come with a Fenworks platform invite</a:t>
            </a:r>
          </a:p>
        </p:txBody>
      </p:sp>
      <p:sp>
        <p:nvSpPr>
          <p:cNvPr id="7" name="TextBox 6">
            <a:extLst>
              <a:ext uri="{FF2B5EF4-FFF2-40B4-BE49-F238E27FC236}">
                <a16:creationId xmlns:a16="http://schemas.microsoft.com/office/drawing/2014/main" id="{34DE67E2-986C-D295-E327-A9061536BF0B}"/>
              </a:ext>
            </a:extLst>
          </p:cNvPr>
          <p:cNvSpPr txBox="1"/>
          <p:nvPr/>
        </p:nvSpPr>
        <p:spPr>
          <a:xfrm>
            <a:off x="6722918" y="3331586"/>
            <a:ext cx="2109382" cy="1169551"/>
          </a:xfrm>
          <a:prstGeom prst="rect">
            <a:avLst/>
          </a:prstGeom>
          <a:noFill/>
        </p:spPr>
        <p:txBody>
          <a:bodyPr wrap="square" rtlCol="0">
            <a:spAutoFit/>
          </a:bodyPr>
          <a:lstStyle/>
          <a:p>
            <a:r>
              <a:rPr lang="en-US" dirty="0">
                <a:solidFill>
                  <a:schemeClr val="bg1"/>
                </a:solidFill>
              </a:rPr>
              <a:t>*You can insert a QR code of your invite link HERE by using https://</a:t>
            </a:r>
            <a:r>
              <a:rPr lang="en-US" dirty="0" err="1">
                <a:solidFill>
                  <a:schemeClr val="bg1"/>
                </a:solidFill>
              </a:rPr>
              <a:t>www.qr</a:t>
            </a:r>
            <a:r>
              <a:rPr lang="en-US" dirty="0">
                <a:solidFill>
                  <a:schemeClr val="bg1"/>
                </a:solidFill>
              </a:rPr>
              <a:t>-code-</a:t>
            </a:r>
            <a:r>
              <a:rPr lang="en-US" dirty="0" err="1">
                <a:solidFill>
                  <a:schemeClr val="bg1"/>
                </a:solidFill>
              </a:rPr>
              <a:t>generator.com</a:t>
            </a:r>
            <a:r>
              <a:rPr lang="en-US" dirty="0">
                <a:solidFill>
                  <a:schemeClr val="bg1"/>
                </a:solidFill>
              </a:rPr>
              <a:t>/</a:t>
            </a:r>
          </a:p>
        </p:txBody>
      </p:sp>
      <p:sp>
        <p:nvSpPr>
          <p:cNvPr id="8" name="Rectangle 7">
            <a:extLst>
              <a:ext uri="{FF2B5EF4-FFF2-40B4-BE49-F238E27FC236}">
                <a16:creationId xmlns:a16="http://schemas.microsoft.com/office/drawing/2014/main" id="{D66F244A-6CD8-52F8-2B2A-28AC042968BF}"/>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pic>
        <p:nvPicPr>
          <p:cNvPr id="9" name="Picture 8" descr="A screenshot of a login page&#10;&#10;Description automatically generated">
            <a:extLst>
              <a:ext uri="{FF2B5EF4-FFF2-40B4-BE49-F238E27FC236}">
                <a16:creationId xmlns:a16="http://schemas.microsoft.com/office/drawing/2014/main" id="{15B6226F-2FA1-D023-33C0-AB879DCF29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0819" y="1374006"/>
            <a:ext cx="3281481" cy="1879159"/>
          </a:xfrm>
          <a:prstGeom prst="rect">
            <a:avLst/>
          </a:prstGeom>
        </p:spPr>
      </p:pic>
      <p:sp>
        <p:nvSpPr>
          <p:cNvPr id="10" name="Google Shape;171;p30">
            <a:extLst>
              <a:ext uri="{FF2B5EF4-FFF2-40B4-BE49-F238E27FC236}">
                <a16:creationId xmlns:a16="http://schemas.microsoft.com/office/drawing/2014/main" id="{24D72E1D-0C43-B0BF-B0FC-A343FC84A832}"/>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87630" lvl="0" indent="0" algn="ctr" rtl="0">
              <a:spcBef>
                <a:spcPts val="0"/>
              </a:spcBef>
              <a:spcAft>
                <a:spcPts val="0"/>
              </a:spcAft>
              <a:buSzPct val="100000"/>
              <a:buNone/>
            </a:pPr>
            <a:r>
              <a:rPr lang="en-US" sz="2800" b="1" dirty="0">
                <a:solidFill>
                  <a:srgbClr val="38FCFF"/>
                </a:solidFill>
              </a:rPr>
              <a:t>Fenworks Platform</a:t>
            </a:r>
          </a:p>
        </p:txBody>
      </p:sp>
    </p:spTree>
    <p:extLst>
      <p:ext uri="{BB962C8B-B14F-4D97-AF65-F5344CB8AC3E}">
        <p14:creationId xmlns:p14="http://schemas.microsoft.com/office/powerpoint/2010/main" val="2143061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6"/>
          <p:cNvSpPr txBox="1">
            <a:spLocks noGrp="1"/>
          </p:cNvSpPr>
          <p:nvPr>
            <p:ph type="title"/>
          </p:nvPr>
        </p:nvSpPr>
        <p:spPr>
          <a:xfrm>
            <a:off x="0" y="731375"/>
            <a:ext cx="9144000" cy="576072"/>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Next Steps</a:t>
            </a:r>
          </a:p>
        </p:txBody>
      </p:sp>
      <p:sp>
        <p:nvSpPr>
          <p:cNvPr id="216" name="Google Shape;216;p36"/>
          <p:cNvSpPr txBox="1">
            <a:spLocks noGrp="1"/>
          </p:cNvSpPr>
          <p:nvPr>
            <p:ph type="body" idx="1"/>
          </p:nvPr>
        </p:nvSpPr>
        <p:spPr>
          <a:xfrm>
            <a:off x="365760" y="1371600"/>
            <a:ext cx="8520600" cy="38529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AutoNum type="arabicPeriod"/>
            </a:pPr>
            <a:r>
              <a:rPr lang="en-US" dirty="0">
                <a:solidFill>
                  <a:srgbClr val="FCFFFF"/>
                </a:solidFill>
              </a:rPr>
              <a:t>Register for activity </a:t>
            </a:r>
          </a:p>
          <a:p>
            <a:pPr lvl="1" indent="-355600">
              <a:buSzPts val="2000"/>
              <a:buAutoNum type="arabicPeriod"/>
            </a:pPr>
            <a:r>
              <a:rPr lang="en-US" u="sng" dirty="0">
                <a:solidFill>
                  <a:srgbClr val="FCFFFF"/>
                </a:solidFill>
              </a:rPr>
              <a:t>Insert the process you would like your students to go through for paying league fees</a:t>
            </a:r>
          </a:p>
          <a:p>
            <a:pPr marL="457200" lvl="0" indent="-355600" algn="l" rtl="0">
              <a:spcBef>
                <a:spcPts val="0"/>
              </a:spcBef>
              <a:spcAft>
                <a:spcPts val="0"/>
              </a:spcAft>
              <a:buSzPts val="2000"/>
              <a:buAutoNum type="arabicPeriod"/>
            </a:pPr>
            <a:r>
              <a:rPr lang="en-US" dirty="0">
                <a:solidFill>
                  <a:srgbClr val="FCFFFF"/>
                </a:solidFill>
              </a:rPr>
              <a:t>Player receives an invite to setup a Fenworks account and assigned to a roster for their chosen racing format(s).</a:t>
            </a:r>
          </a:p>
          <a:p>
            <a:pPr marL="457200" lvl="0" indent="-355600" algn="l" rtl="0">
              <a:spcBef>
                <a:spcPts val="0"/>
              </a:spcBef>
              <a:spcAft>
                <a:spcPts val="0"/>
              </a:spcAft>
              <a:buSzPts val="2000"/>
              <a:buAutoNum type="arabicPeriod"/>
            </a:pPr>
            <a:r>
              <a:rPr lang="en-US" dirty="0">
                <a:solidFill>
                  <a:srgbClr val="FCFFFF"/>
                </a:solidFill>
              </a:rPr>
              <a:t>All player meeting _____________ after school</a:t>
            </a:r>
          </a:p>
          <a:p>
            <a:pPr marL="457200" lvl="0" indent="-355600" algn="l" rtl="0">
              <a:spcBef>
                <a:spcPts val="0"/>
              </a:spcBef>
              <a:spcAft>
                <a:spcPts val="0"/>
              </a:spcAft>
              <a:buSzPts val="2000"/>
              <a:buAutoNum type="arabicPeriod"/>
            </a:pPr>
            <a:r>
              <a:rPr lang="en-US" dirty="0">
                <a:solidFill>
                  <a:srgbClr val="FCFFFF"/>
                </a:solidFill>
              </a:rPr>
              <a:t>Practices and Pre-Season start week of________________</a:t>
            </a:r>
          </a:p>
          <a:p>
            <a:pPr marL="457200" lvl="0" indent="-355600" algn="l" rtl="0">
              <a:spcBef>
                <a:spcPts val="0"/>
              </a:spcBef>
              <a:spcAft>
                <a:spcPts val="0"/>
              </a:spcAft>
              <a:buSzPts val="2000"/>
              <a:buAutoNum type="arabicPeriod"/>
            </a:pPr>
            <a:endParaRPr lang="en-US" dirty="0">
              <a:solidFill>
                <a:srgbClr val="FCFFFF"/>
              </a:solidFill>
            </a:endParaRPr>
          </a:p>
          <a:p>
            <a:pPr marL="101600" lvl="0" indent="0" algn="l" rtl="0">
              <a:spcBef>
                <a:spcPts val="0"/>
              </a:spcBef>
              <a:spcAft>
                <a:spcPts val="0"/>
              </a:spcAft>
              <a:buSzPts val="2000"/>
              <a:buNone/>
            </a:pPr>
            <a:r>
              <a:rPr lang="en-US" b="1" u="sng" dirty="0">
                <a:solidFill>
                  <a:srgbClr val="FCFFFF"/>
                </a:solidFill>
                <a:highlight>
                  <a:srgbClr val="00FF00"/>
                </a:highlight>
              </a:rPr>
              <a:t>*Edit as Needed*</a:t>
            </a:r>
          </a:p>
        </p:txBody>
      </p:sp>
      <p:sp>
        <p:nvSpPr>
          <p:cNvPr id="2" name="Rectangle 1">
            <a:extLst>
              <a:ext uri="{FF2B5EF4-FFF2-40B4-BE49-F238E27FC236}">
                <a16:creationId xmlns:a16="http://schemas.microsoft.com/office/drawing/2014/main" id="{6D87E4EA-0E44-CD55-2916-A00BF0311E63}"/>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B45AB399-DD89-FDE6-FEA5-FA3F46BFBCE2}"/>
            </a:ext>
          </a:extLst>
        </p:cNvPr>
        <p:cNvGrpSpPr/>
        <p:nvPr/>
      </p:nvGrpSpPr>
      <p:grpSpPr>
        <a:xfrm>
          <a:off x="0" y="0"/>
          <a:ext cx="0" cy="0"/>
          <a:chOff x="0" y="0"/>
          <a:chExt cx="0" cy="0"/>
        </a:xfrm>
      </p:grpSpPr>
      <p:sp>
        <p:nvSpPr>
          <p:cNvPr id="215" name="Google Shape;215;p36">
            <a:extLst>
              <a:ext uri="{FF2B5EF4-FFF2-40B4-BE49-F238E27FC236}">
                <a16:creationId xmlns:a16="http://schemas.microsoft.com/office/drawing/2014/main" id="{77AE25D0-109A-D27E-48BE-6E56A4581889}"/>
              </a:ext>
            </a:extLst>
          </p:cNvPr>
          <p:cNvSpPr txBox="1">
            <a:spLocks noGrp="1"/>
          </p:cNvSpPr>
          <p:nvPr>
            <p:ph type="title"/>
          </p:nvPr>
        </p:nvSpPr>
        <p:spPr>
          <a:xfrm>
            <a:off x="0" y="731375"/>
            <a:ext cx="9144000" cy="576072"/>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sz="2800" b="1" dirty="0">
                <a:solidFill>
                  <a:srgbClr val="38FCFF"/>
                </a:solidFill>
              </a:rPr>
              <a:t>Fundraising Ideas</a:t>
            </a:r>
            <a:endParaRPr lang="en-US" b="1" dirty="0">
              <a:solidFill>
                <a:srgbClr val="38FCFF"/>
              </a:solidFill>
            </a:endParaRPr>
          </a:p>
        </p:txBody>
      </p:sp>
      <p:sp>
        <p:nvSpPr>
          <p:cNvPr id="216" name="Google Shape;216;p36">
            <a:extLst>
              <a:ext uri="{FF2B5EF4-FFF2-40B4-BE49-F238E27FC236}">
                <a16:creationId xmlns:a16="http://schemas.microsoft.com/office/drawing/2014/main" id="{0CDBBB33-176F-D19C-9DC5-B66D8F2BF0FC}"/>
              </a:ext>
            </a:extLst>
          </p:cNvPr>
          <p:cNvSpPr txBox="1">
            <a:spLocks noGrp="1"/>
          </p:cNvSpPr>
          <p:nvPr>
            <p:ph type="body" idx="1"/>
          </p:nvPr>
        </p:nvSpPr>
        <p:spPr>
          <a:xfrm>
            <a:off x="365760" y="1371600"/>
            <a:ext cx="8520600" cy="3852900"/>
          </a:xfrm>
          <a:prstGeom prst="rect">
            <a:avLst/>
          </a:prstGeom>
        </p:spPr>
        <p:txBody>
          <a:bodyPr spcFirstLastPara="1" wrap="square" lIns="91425" tIns="91425" rIns="91425" bIns="91425" anchor="t" anchorCtr="0">
            <a:normAutofit fontScale="92500" lnSpcReduction="20000"/>
          </a:bodyPr>
          <a:lstStyle/>
          <a:p>
            <a:pPr marL="457200" lvl="0" indent="-342900" algn="l" rtl="0">
              <a:spcBef>
                <a:spcPts val="0"/>
              </a:spcBef>
              <a:spcAft>
                <a:spcPts val="0"/>
              </a:spcAft>
              <a:buSzPts val="1800"/>
              <a:buChar char="●"/>
            </a:pPr>
            <a:r>
              <a:rPr lang="en-US" sz="1800" dirty="0">
                <a:solidFill>
                  <a:srgbClr val="FCFFFF"/>
                </a:solidFill>
              </a:rPr>
              <a:t>Selling Coupons</a:t>
            </a:r>
          </a:p>
          <a:p>
            <a:pPr marL="457200" lvl="0" indent="-342900" algn="l" rtl="0">
              <a:spcBef>
                <a:spcPts val="0"/>
              </a:spcBef>
              <a:spcAft>
                <a:spcPts val="0"/>
              </a:spcAft>
              <a:buSzPts val="1800"/>
              <a:buChar char="●"/>
            </a:pPr>
            <a:r>
              <a:rPr lang="en-US" sz="1800" dirty="0">
                <a:solidFill>
                  <a:srgbClr val="FCFFFF"/>
                </a:solidFill>
              </a:rPr>
              <a:t>Grocery bagging</a:t>
            </a:r>
          </a:p>
          <a:p>
            <a:pPr marL="457200" lvl="0" indent="-342900" algn="l" rtl="0">
              <a:spcBef>
                <a:spcPts val="0"/>
              </a:spcBef>
              <a:spcAft>
                <a:spcPts val="0"/>
              </a:spcAft>
              <a:buSzPts val="1800"/>
              <a:buChar char="●"/>
            </a:pPr>
            <a:r>
              <a:rPr lang="en-US" sz="1800" dirty="0">
                <a:solidFill>
                  <a:srgbClr val="FCFFFF"/>
                </a:solidFill>
              </a:rPr>
              <a:t>Donations</a:t>
            </a:r>
          </a:p>
          <a:p>
            <a:pPr marL="457200" lvl="0" indent="-342900" algn="l" rtl="0">
              <a:spcBef>
                <a:spcPts val="0"/>
              </a:spcBef>
              <a:spcAft>
                <a:spcPts val="0"/>
              </a:spcAft>
              <a:buSzPts val="1800"/>
              <a:buChar char="●"/>
            </a:pPr>
            <a:r>
              <a:rPr lang="en-US" sz="1800" dirty="0">
                <a:solidFill>
                  <a:srgbClr val="FCFFFF"/>
                </a:solidFill>
              </a:rPr>
              <a:t>Raffle tickets for prizes</a:t>
            </a:r>
          </a:p>
          <a:p>
            <a:pPr marL="457200" lvl="0" indent="-342900" algn="l" rtl="0">
              <a:spcBef>
                <a:spcPts val="0"/>
              </a:spcBef>
              <a:spcAft>
                <a:spcPts val="0"/>
              </a:spcAft>
              <a:buSzPts val="1800"/>
              <a:buChar char="●"/>
            </a:pPr>
            <a:r>
              <a:rPr lang="en-US" sz="1800" dirty="0">
                <a:solidFill>
                  <a:srgbClr val="FCFFFF"/>
                </a:solidFill>
              </a:rPr>
              <a:t>Merch Store</a:t>
            </a:r>
          </a:p>
          <a:p>
            <a:pPr marL="0" lvl="0" indent="0" algn="ctr" rtl="0">
              <a:spcBef>
                <a:spcPts val="1200"/>
              </a:spcBef>
              <a:spcAft>
                <a:spcPts val="0"/>
              </a:spcAft>
              <a:buNone/>
            </a:pPr>
            <a:r>
              <a:rPr lang="en-US" b="1" dirty="0">
                <a:solidFill>
                  <a:srgbClr val="38FCFF"/>
                </a:solidFill>
              </a:rPr>
              <a:t>Equipment Expectations</a:t>
            </a:r>
            <a:endParaRPr lang="en-US" dirty="0">
              <a:solidFill>
                <a:srgbClr val="38FCFF"/>
              </a:solidFill>
            </a:endParaRPr>
          </a:p>
          <a:p>
            <a:pPr marL="457200" lvl="0" indent="-342900" algn="l" rtl="0">
              <a:spcBef>
                <a:spcPts val="1200"/>
              </a:spcBef>
              <a:spcAft>
                <a:spcPts val="0"/>
              </a:spcAft>
              <a:buSzPts val="1800"/>
              <a:buChar char="●"/>
            </a:pPr>
            <a:r>
              <a:rPr lang="en-US" sz="1800" dirty="0">
                <a:solidFill>
                  <a:srgbClr val="FCFFFF"/>
                </a:solidFill>
                <a:highlight>
                  <a:srgbClr val="00FF00"/>
                </a:highlight>
              </a:rPr>
              <a:t>*Edit* </a:t>
            </a:r>
            <a:r>
              <a:rPr lang="en-US" sz="1800" dirty="0">
                <a:solidFill>
                  <a:srgbClr val="FCFFFF"/>
                </a:solidFill>
              </a:rPr>
              <a:t>Share expectations and any needs when it comes to equipment. Will they always play at home, always in the school lab? Let them know, if you haven’t already.</a:t>
            </a:r>
          </a:p>
          <a:p>
            <a:pPr marL="457200" lvl="0" indent="-342900" algn="l" rtl="0">
              <a:spcBef>
                <a:spcPts val="1200"/>
              </a:spcBef>
              <a:spcAft>
                <a:spcPts val="0"/>
              </a:spcAft>
              <a:buSzPts val="1800"/>
              <a:buChar char="●"/>
            </a:pPr>
            <a:r>
              <a:rPr lang="en-US" sz="1800" dirty="0">
                <a:solidFill>
                  <a:srgbClr val="FCFFFF"/>
                </a:solidFill>
                <a:highlight>
                  <a:srgbClr val="00FF00"/>
                </a:highlight>
              </a:rPr>
              <a:t>*Edit* </a:t>
            </a:r>
            <a:r>
              <a:rPr lang="en-US" sz="1800" dirty="0">
                <a:solidFill>
                  <a:srgbClr val="FCFFFF"/>
                </a:solidFill>
              </a:rPr>
              <a:t>Will SSBU players need to bring their switches to school or are they provided? Will there be a training demo on how to handle the equipment properly? Go through any needed details regarding equipment that they should know up-front.</a:t>
            </a:r>
          </a:p>
        </p:txBody>
      </p:sp>
      <p:sp>
        <p:nvSpPr>
          <p:cNvPr id="2" name="Rectangle 1">
            <a:extLst>
              <a:ext uri="{FF2B5EF4-FFF2-40B4-BE49-F238E27FC236}">
                <a16:creationId xmlns:a16="http://schemas.microsoft.com/office/drawing/2014/main" id="{AD443A00-A666-7876-A3CF-7EFA8AF6EF37}"/>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extLst>
      <p:ext uri="{BB962C8B-B14F-4D97-AF65-F5344CB8AC3E}">
        <p14:creationId xmlns:p14="http://schemas.microsoft.com/office/powerpoint/2010/main" val="28491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EDD7E-DC28-F397-7461-E82AA9BEAD14}"/>
              </a:ext>
            </a:extLst>
          </p:cNvPr>
          <p:cNvSpPr>
            <a:spLocks noGrp="1"/>
          </p:cNvSpPr>
          <p:nvPr>
            <p:ph type="title"/>
          </p:nvPr>
        </p:nvSpPr>
        <p:spPr>
          <a:xfrm>
            <a:off x="921163" y="2108462"/>
            <a:ext cx="7301674" cy="926575"/>
          </a:xfrm>
        </p:spPr>
        <p:txBody>
          <a:bodyPr>
            <a:normAutofit/>
          </a:bodyPr>
          <a:lstStyle/>
          <a:p>
            <a:pPr algn="ctr"/>
            <a:r>
              <a:rPr lang="en-US" sz="1800" dirty="0">
                <a:solidFill>
                  <a:srgbClr val="FCFFFF"/>
                </a:solidFill>
              </a:rPr>
              <a:t>Insert an exciting image from your club's history or an ending statement to finish your presentation!</a:t>
            </a:r>
          </a:p>
        </p:txBody>
      </p:sp>
      <p:sp>
        <p:nvSpPr>
          <p:cNvPr id="3" name="Rectangle 2">
            <a:extLst>
              <a:ext uri="{FF2B5EF4-FFF2-40B4-BE49-F238E27FC236}">
                <a16:creationId xmlns:a16="http://schemas.microsoft.com/office/drawing/2014/main" id="{A3C43DCE-2A03-5B6C-9380-C8E005A8770A}"/>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extLst>
      <p:ext uri="{BB962C8B-B14F-4D97-AF65-F5344CB8AC3E}">
        <p14:creationId xmlns:p14="http://schemas.microsoft.com/office/powerpoint/2010/main" val="1947800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5" name="Google Shape;235;p39"/>
          <p:cNvSpPr txBox="1"/>
          <p:nvPr/>
        </p:nvSpPr>
        <p:spPr>
          <a:xfrm>
            <a:off x="513300" y="4689025"/>
            <a:ext cx="32331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t>Rules</a:t>
            </a:r>
            <a:endParaRPr b="1"/>
          </a:p>
        </p:txBody>
      </p:sp>
      <p:sp>
        <p:nvSpPr>
          <p:cNvPr id="238" name="Google Shape;238;p39"/>
          <p:cNvSpPr txBox="1"/>
          <p:nvPr/>
        </p:nvSpPr>
        <p:spPr>
          <a:xfrm>
            <a:off x="513300" y="3220775"/>
            <a:ext cx="3657600" cy="91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b="1" dirty="0">
                <a:solidFill>
                  <a:srgbClr val="FCFFFF"/>
                </a:solidFill>
              </a:rPr>
              <a:t>Important Resources!</a:t>
            </a:r>
          </a:p>
        </p:txBody>
      </p:sp>
      <p:sp>
        <p:nvSpPr>
          <p:cNvPr id="2" name="Rectangle 1">
            <a:extLst>
              <a:ext uri="{FF2B5EF4-FFF2-40B4-BE49-F238E27FC236}">
                <a16:creationId xmlns:a16="http://schemas.microsoft.com/office/drawing/2014/main" id="{9E0023A6-8AAB-ACA4-91C3-E7966EE64C61}"/>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3" name="Google Shape;238;p39">
            <a:extLst>
              <a:ext uri="{FF2B5EF4-FFF2-40B4-BE49-F238E27FC236}">
                <a16:creationId xmlns:a16="http://schemas.microsoft.com/office/drawing/2014/main" id="{34484963-81D6-973B-B439-835C5EDDAD11}"/>
              </a:ext>
            </a:extLst>
          </p:cNvPr>
          <p:cNvSpPr txBox="1"/>
          <p:nvPr/>
        </p:nvSpPr>
        <p:spPr>
          <a:xfrm>
            <a:off x="513300" y="1146875"/>
            <a:ext cx="3657600" cy="914400"/>
          </a:xfrm>
          <a:prstGeom prst="rect">
            <a:avLst/>
          </a:prstGeom>
          <a:noFill/>
          <a:ln>
            <a:noFill/>
          </a:ln>
        </p:spPr>
        <p:txBody>
          <a:bodyPr spcFirstLastPara="1" wrap="square" lIns="91425" tIns="91425" rIns="91425" bIns="91425" anchor="t" anchorCtr="0">
            <a:noAutofit/>
          </a:bodyPr>
          <a:lstStyle/>
          <a:p>
            <a:pPr algn="ctr"/>
            <a:r>
              <a:rPr lang="en-US" sz="2400" b="1" dirty="0">
                <a:solidFill>
                  <a:srgbClr val="FCFFFF"/>
                </a:solidFill>
              </a:rPr>
              <a:t>Frequently Asked Questions</a:t>
            </a:r>
          </a:p>
        </p:txBody>
      </p:sp>
      <p:sp>
        <p:nvSpPr>
          <p:cNvPr id="5" name="Google Shape;238;p39">
            <a:extLst>
              <a:ext uri="{FF2B5EF4-FFF2-40B4-BE49-F238E27FC236}">
                <a16:creationId xmlns:a16="http://schemas.microsoft.com/office/drawing/2014/main" id="{395B195A-8D4E-E78C-3310-DC43DC0326DB}"/>
              </a:ext>
            </a:extLst>
          </p:cNvPr>
          <p:cNvSpPr txBox="1"/>
          <p:nvPr/>
        </p:nvSpPr>
        <p:spPr>
          <a:xfrm>
            <a:off x="4170900" y="1146875"/>
            <a:ext cx="4304899" cy="91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b="1" dirty="0">
                <a:solidFill>
                  <a:srgbClr val="FCFFFF"/>
                </a:solidFill>
                <a:hlinkClick r:id="rId3"/>
              </a:rPr>
              <a:t>https://</a:t>
            </a:r>
            <a:r>
              <a:rPr lang="en-US" sz="2400" b="1" dirty="0" err="1">
                <a:solidFill>
                  <a:srgbClr val="FCFFFF"/>
                </a:solidFill>
                <a:hlinkClick r:id="rId3"/>
              </a:rPr>
              <a:t>fenworks.com</a:t>
            </a:r>
            <a:r>
              <a:rPr lang="en-US" sz="2400" b="1" dirty="0">
                <a:solidFill>
                  <a:srgbClr val="FCFFFF"/>
                </a:solidFill>
                <a:hlinkClick r:id="rId3"/>
              </a:rPr>
              <a:t>/drone-racing-season-information/</a:t>
            </a:r>
            <a:endParaRPr lang="en-US" sz="2400" b="1" dirty="0">
              <a:solidFill>
                <a:srgbClr val="FCFFFF"/>
              </a:solidFill>
            </a:endParaRPr>
          </a:p>
        </p:txBody>
      </p:sp>
      <p:sp>
        <p:nvSpPr>
          <p:cNvPr id="9" name="TextBox 8">
            <a:extLst>
              <a:ext uri="{FF2B5EF4-FFF2-40B4-BE49-F238E27FC236}">
                <a16:creationId xmlns:a16="http://schemas.microsoft.com/office/drawing/2014/main" id="{56619E7E-4B13-E40F-B9FB-3A36D6349C89}"/>
              </a:ext>
            </a:extLst>
          </p:cNvPr>
          <p:cNvSpPr txBox="1"/>
          <p:nvPr/>
        </p:nvSpPr>
        <p:spPr>
          <a:xfrm>
            <a:off x="4170900" y="3220775"/>
            <a:ext cx="4304898" cy="830997"/>
          </a:xfrm>
          <a:prstGeom prst="rect">
            <a:avLst/>
          </a:prstGeom>
          <a:noFill/>
        </p:spPr>
        <p:txBody>
          <a:bodyPr wrap="square">
            <a:spAutoFit/>
          </a:bodyPr>
          <a:lstStyle/>
          <a:p>
            <a:r>
              <a:rPr lang="en-US" sz="2400" b="1" dirty="0">
                <a:solidFill>
                  <a:srgbClr val="FCFFFF"/>
                </a:solidFill>
                <a:hlinkClick r:id="rId4"/>
              </a:rPr>
              <a:t>https://</a:t>
            </a:r>
            <a:r>
              <a:rPr lang="en-US" sz="2400" b="1" dirty="0" err="1">
                <a:solidFill>
                  <a:srgbClr val="FCFFFF"/>
                </a:solidFill>
                <a:hlinkClick r:id="rId4"/>
              </a:rPr>
              <a:t>fenworks.com</a:t>
            </a:r>
            <a:r>
              <a:rPr lang="en-US" sz="2400" b="1" dirty="0">
                <a:solidFill>
                  <a:srgbClr val="FCFFFF"/>
                </a:solidFill>
                <a:hlinkClick r:id="rId4"/>
              </a:rPr>
              <a:t>/drone-racing-common-questions/</a:t>
            </a:r>
            <a:endParaRPr lang="en-US" sz="2400" b="1" dirty="0">
              <a:solidFill>
                <a:srgbClr val="FC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53">
          <a:extLst>
            <a:ext uri="{FF2B5EF4-FFF2-40B4-BE49-F238E27FC236}">
              <a16:creationId xmlns:a16="http://schemas.microsoft.com/office/drawing/2014/main" id="{0930BFA6-CFD6-F6C8-08A4-F57D6CB7072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3E790A3-6B95-15E4-E64C-A0BF97DF4F38}"/>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6" name="TextBox 5">
            <a:extLst>
              <a:ext uri="{FF2B5EF4-FFF2-40B4-BE49-F238E27FC236}">
                <a16:creationId xmlns:a16="http://schemas.microsoft.com/office/drawing/2014/main" id="{486CAEAA-92CA-8D8F-1838-959AB8797727}"/>
              </a:ext>
            </a:extLst>
          </p:cNvPr>
          <p:cNvSpPr txBox="1"/>
          <p:nvPr/>
        </p:nvSpPr>
        <p:spPr>
          <a:xfrm>
            <a:off x="0" y="1197621"/>
            <a:ext cx="9143933" cy="600164"/>
          </a:xfrm>
          <a:prstGeom prst="rect">
            <a:avLst/>
          </a:prstGeom>
          <a:solidFill>
            <a:srgbClr val="071213"/>
          </a:solidFill>
        </p:spPr>
        <p:txBody>
          <a:bodyPr wrap="square" rtlCol="0">
            <a:spAutoFit/>
          </a:bodyPr>
          <a:lstStyle/>
          <a:p>
            <a:pPr algn="ctr"/>
            <a:r>
              <a:rPr lang="en-US" sz="3300" b="1" dirty="0">
                <a:solidFill>
                  <a:srgbClr val="FCFFFF"/>
                </a:solidFill>
                <a:latin typeface="+mj-lt"/>
              </a:rPr>
              <a:t>Intro to Drone Racing with Fenworks</a:t>
            </a:r>
          </a:p>
        </p:txBody>
      </p:sp>
      <p:pic>
        <p:nvPicPr>
          <p:cNvPr id="3" name="Picture 2" descr="A group of boys in sports uniforms&#10;&#10;Description automatically generated">
            <a:extLst>
              <a:ext uri="{FF2B5EF4-FFF2-40B4-BE49-F238E27FC236}">
                <a16:creationId xmlns:a16="http://schemas.microsoft.com/office/drawing/2014/main" id="{8DFADC57-BD92-DAAD-0E1F-9ACF2B72113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38646" y="2262598"/>
            <a:ext cx="3546988" cy="1893766"/>
          </a:xfrm>
          <a:prstGeom prst="rect">
            <a:avLst/>
          </a:prstGeom>
        </p:spPr>
      </p:pic>
      <p:pic>
        <p:nvPicPr>
          <p:cNvPr id="7" name="Picture 6">
            <a:extLst>
              <a:ext uri="{FF2B5EF4-FFF2-40B4-BE49-F238E27FC236}">
                <a16:creationId xmlns:a16="http://schemas.microsoft.com/office/drawing/2014/main" id="{5FE25B43-5CA9-916B-B23B-BA6A7911F0DA}"/>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620491" y="2262596"/>
            <a:ext cx="3584864" cy="1893767"/>
          </a:xfrm>
          <a:prstGeom prst="rect">
            <a:avLst/>
          </a:prstGeom>
        </p:spPr>
      </p:pic>
      <p:sp>
        <p:nvSpPr>
          <p:cNvPr id="8" name="Rectangle 7">
            <a:extLst>
              <a:ext uri="{FF2B5EF4-FFF2-40B4-BE49-F238E27FC236}">
                <a16:creationId xmlns:a16="http://schemas.microsoft.com/office/drawing/2014/main" id="{698A72AA-76C5-91F9-DC15-A327008696ED}"/>
              </a:ext>
            </a:extLst>
          </p:cNvPr>
          <p:cNvSpPr/>
          <p:nvPr/>
        </p:nvSpPr>
        <p:spPr>
          <a:xfrm>
            <a:off x="938645" y="4156364"/>
            <a:ext cx="3546989" cy="193964"/>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sp>
        <p:nvSpPr>
          <p:cNvPr id="9" name="Rectangle 8">
            <a:extLst>
              <a:ext uri="{FF2B5EF4-FFF2-40B4-BE49-F238E27FC236}">
                <a16:creationId xmlns:a16="http://schemas.microsoft.com/office/drawing/2014/main" id="{9822A075-0ED8-9C94-FFEE-64C54C022B7E}"/>
              </a:ext>
            </a:extLst>
          </p:cNvPr>
          <p:cNvSpPr/>
          <p:nvPr/>
        </p:nvSpPr>
        <p:spPr>
          <a:xfrm>
            <a:off x="4620490" y="4156364"/>
            <a:ext cx="3584863" cy="193964"/>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3675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2"/>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Follow Our Social Media</a:t>
            </a:r>
          </a:p>
        </p:txBody>
      </p:sp>
      <p:sp>
        <p:nvSpPr>
          <p:cNvPr id="187" name="Google Shape;187;p32"/>
          <p:cNvSpPr txBox="1">
            <a:spLocks noGrp="1"/>
          </p:cNvSpPr>
          <p:nvPr>
            <p:ph type="body" idx="1"/>
          </p:nvPr>
        </p:nvSpPr>
        <p:spPr>
          <a:xfrm>
            <a:off x="1660593" y="1331063"/>
            <a:ext cx="3090312" cy="3843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dirty="0">
                <a:solidFill>
                  <a:srgbClr val="FCFFFF"/>
                </a:solidFill>
                <a:highlight>
                  <a:srgbClr val="00FF00"/>
                </a:highlight>
              </a:rPr>
              <a:t>@Insert Account Here</a:t>
            </a:r>
            <a:endParaRPr lang="en-US" dirty="0">
              <a:solidFill>
                <a:srgbClr val="FCFFFF"/>
              </a:solidFill>
              <a:highlight>
                <a:srgbClr val="00FF00"/>
              </a:highlight>
            </a:endParaRPr>
          </a:p>
          <a:p>
            <a:pPr marL="0" lvl="0" indent="0" algn="l" rtl="0">
              <a:spcBef>
                <a:spcPts val="1200"/>
              </a:spcBef>
              <a:spcAft>
                <a:spcPts val="0"/>
              </a:spcAft>
              <a:buNone/>
            </a:pPr>
            <a:endParaRPr dirty="0">
              <a:solidFill>
                <a:srgbClr val="FCFFFF"/>
              </a:solidFill>
              <a:highlight>
                <a:srgbClr val="00FF00"/>
              </a:highlight>
            </a:endParaRPr>
          </a:p>
          <a:p>
            <a:pPr marL="0" lvl="0" indent="0" algn="l" rtl="0">
              <a:spcBef>
                <a:spcPts val="1200"/>
              </a:spcBef>
              <a:spcAft>
                <a:spcPts val="0"/>
              </a:spcAft>
              <a:buNone/>
            </a:pPr>
            <a:r>
              <a:rPr lang="en" u="sng" dirty="0">
                <a:solidFill>
                  <a:srgbClr val="FCFFFF"/>
                </a:solidFill>
                <a:highlight>
                  <a:srgbClr val="00FF00"/>
                </a:highlight>
              </a:rPr>
              <a:t>@Insert Account Here</a:t>
            </a:r>
            <a:endParaRPr dirty="0">
              <a:solidFill>
                <a:srgbClr val="FCFFFF"/>
              </a:solidFill>
              <a:highlight>
                <a:srgbClr val="00FF00"/>
              </a:highlight>
            </a:endParaRPr>
          </a:p>
          <a:p>
            <a:pPr marL="0" lvl="0" indent="0" algn="l" rtl="0">
              <a:spcBef>
                <a:spcPts val="1200"/>
              </a:spcBef>
              <a:spcAft>
                <a:spcPts val="0"/>
              </a:spcAft>
              <a:buNone/>
            </a:pPr>
            <a:endParaRPr dirty="0">
              <a:solidFill>
                <a:srgbClr val="FCFFFF"/>
              </a:solidFill>
              <a:highlight>
                <a:srgbClr val="00FF00"/>
              </a:highlight>
            </a:endParaRPr>
          </a:p>
          <a:p>
            <a:pPr marL="0" lvl="0" indent="0" algn="l" rtl="0">
              <a:spcBef>
                <a:spcPts val="1200"/>
              </a:spcBef>
              <a:spcAft>
                <a:spcPts val="0"/>
              </a:spcAft>
              <a:buNone/>
            </a:pPr>
            <a:r>
              <a:rPr lang="en" u="sng" dirty="0">
                <a:solidFill>
                  <a:srgbClr val="FCFFFF"/>
                </a:solidFill>
                <a:highlight>
                  <a:srgbClr val="00FF00"/>
                </a:highlight>
              </a:rPr>
              <a:t>@Insert Account Here</a:t>
            </a:r>
            <a:endParaRPr dirty="0">
              <a:solidFill>
                <a:srgbClr val="FCFFFF"/>
              </a:solidFill>
              <a:highlight>
                <a:srgbClr val="00FF00"/>
              </a:highlight>
            </a:endParaRPr>
          </a:p>
          <a:p>
            <a:pPr marL="0" lvl="0" indent="0" algn="l" rtl="0">
              <a:spcBef>
                <a:spcPts val="1200"/>
              </a:spcBef>
              <a:spcAft>
                <a:spcPts val="0"/>
              </a:spcAft>
              <a:buNone/>
            </a:pPr>
            <a:endParaRPr dirty="0">
              <a:solidFill>
                <a:srgbClr val="FCFFFF"/>
              </a:solidFill>
              <a:highlight>
                <a:srgbClr val="00FF00"/>
              </a:highlight>
            </a:endParaRPr>
          </a:p>
          <a:p>
            <a:pPr marL="0" lvl="0" indent="0" algn="l" rtl="0">
              <a:spcBef>
                <a:spcPts val="1200"/>
              </a:spcBef>
              <a:spcAft>
                <a:spcPts val="1200"/>
              </a:spcAft>
              <a:buNone/>
            </a:pPr>
            <a:r>
              <a:rPr lang="en" u="sng" dirty="0">
                <a:solidFill>
                  <a:srgbClr val="FCFFFF"/>
                </a:solidFill>
                <a:highlight>
                  <a:srgbClr val="00FF00"/>
                </a:highlight>
              </a:rPr>
              <a:t>@Insert Account Here</a:t>
            </a:r>
            <a:endParaRPr dirty="0">
              <a:solidFill>
                <a:srgbClr val="FCFFFF"/>
              </a:solidFill>
              <a:highlight>
                <a:srgbClr val="00FF00"/>
              </a:highlight>
            </a:endParaRPr>
          </a:p>
        </p:txBody>
      </p:sp>
      <p:pic>
        <p:nvPicPr>
          <p:cNvPr id="2" name="Picture 1" descr="File:X logo 2023 (white).png - Wikimedia Commons">
            <a:extLst>
              <a:ext uri="{FF2B5EF4-FFF2-40B4-BE49-F238E27FC236}">
                <a16:creationId xmlns:a16="http://schemas.microsoft.com/office/drawing/2014/main" id="{FB68C2CB-9996-DF1B-F7A3-ADAF4FECB3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248" y="1406024"/>
            <a:ext cx="452516" cy="466569"/>
          </a:xfrm>
          <a:prstGeom prst="rect">
            <a:avLst/>
          </a:prstGeom>
        </p:spPr>
      </p:pic>
      <p:pic>
        <p:nvPicPr>
          <p:cNvPr id="3" name="Picture 2" descr="new instagram logo white border icon png large - The Troy Redfern Band">
            <a:extLst>
              <a:ext uri="{FF2B5EF4-FFF2-40B4-BE49-F238E27FC236}">
                <a16:creationId xmlns:a16="http://schemas.microsoft.com/office/drawing/2014/main" id="{68F2FA25-9362-29A6-A334-92323173F8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3687" y="2217955"/>
            <a:ext cx="560258" cy="560257"/>
          </a:xfrm>
          <a:prstGeom prst="rect">
            <a:avLst/>
          </a:prstGeom>
        </p:spPr>
      </p:pic>
      <p:pic>
        <p:nvPicPr>
          <p:cNvPr id="4" name="Picture 3" descr="Twitch White icon PNG and SVG Vector Free Download">
            <a:extLst>
              <a:ext uri="{FF2B5EF4-FFF2-40B4-BE49-F238E27FC236}">
                <a16:creationId xmlns:a16="http://schemas.microsoft.com/office/drawing/2014/main" id="{43F4DE82-4460-7599-1712-D221D1C33C4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740" y="3123574"/>
            <a:ext cx="546205" cy="541519"/>
          </a:xfrm>
          <a:prstGeom prst="rect">
            <a:avLst/>
          </a:prstGeom>
        </p:spPr>
      </p:pic>
      <p:pic>
        <p:nvPicPr>
          <p:cNvPr id="5" name="Picture 4" descr="Tiktok White icon PNG and SVG Vector Free Download">
            <a:extLst>
              <a:ext uri="{FF2B5EF4-FFF2-40B4-BE49-F238E27FC236}">
                <a16:creationId xmlns:a16="http://schemas.microsoft.com/office/drawing/2014/main" id="{AF1BB32E-0B0F-7DCE-EF64-7E9390837A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09042" y="3997956"/>
            <a:ext cx="546205" cy="546205"/>
          </a:xfrm>
          <a:prstGeom prst="rect">
            <a:avLst/>
          </a:prstGeom>
        </p:spPr>
      </p:pic>
      <p:sp>
        <p:nvSpPr>
          <p:cNvPr id="6" name="Rectangle 5">
            <a:extLst>
              <a:ext uri="{FF2B5EF4-FFF2-40B4-BE49-F238E27FC236}">
                <a16:creationId xmlns:a16="http://schemas.microsoft.com/office/drawing/2014/main" id="{5B01B1C5-EAD0-2F50-250E-A30C684CB841}"/>
              </a:ext>
            </a:extLst>
          </p:cNvPr>
          <p:cNvSpPr/>
          <p:nvPr/>
        </p:nvSpPr>
        <p:spPr>
          <a:xfrm>
            <a:off x="8259417" y="1612149"/>
            <a:ext cx="884583" cy="2688730"/>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9958007-761D-056B-420C-175BD1B8D1D6}"/>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pic>
        <p:nvPicPr>
          <p:cNvPr id="9" name="Picture 8" descr="A small drone on a table&#10;&#10;Description automatically generated">
            <a:extLst>
              <a:ext uri="{FF2B5EF4-FFF2-40B4-BE49-F238E27FC236}">
                <a16:creationId xmlns:a16="http://schemas.microsoft.com/office/drawing/2014/main" id="{AAB2688E-4B5D-8F5F-D50F-DFB25050197D}"/>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544291" y="1612149"/>
            <a:ext cx="3721969" cy="269184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 name="Rectangle 1">
            <a:extLst>
              <a:ext uri="{FF2B5EF4-FFF2-40B4-BE49-F238E27FC236}">
                <a16:creationId xmlns:a16="http://schemas.microsoft.com/office/drawing/2014/main" id="{6788F6EB-DE9F-FE77-32AE-F002F6B0E714}"/>
              </a:ext>
            </a:extLst>
          </p:cNvPr>
          <p:cNvSpPr/>
          <p:nvPr/>
        </p:nvSpPr>
        <p:spPr>
          <a:xfrm>
            <a:off x="4599709" y="1395846"/>
            <a:ext cx="4131797" cy="2828816"/>
          </a:xfrm>
          <a:prstGeom prst="rect">
            <a:avLst/>
          </a:prstGeom>
          <a:solidFill>
            <a:srgbClr val="FC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oup of people holding up a trophy&#10;&#10;Description automatically generated">
            <a:extLst>
              <a:ext uri="{FF2B5EF4-FFF2-40B4-BE49-F238E27FC236}">
                <a16:creationId xmlns:a16="http://schemas.microsoft.com/office/drawing/2014/main" id="{D8D1F3DF-C888-1DA8-80F8-60B9EA1F28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3291" y="988408"/>
            <a:ext cx="4308938" cy="2995539"/>
          </a:xfrm>
          <a:prstGeom prst="rect">
            <a:avLst/>
          </a:prstGeom>
        </p:spPr>
      </p:pic>
      <p:sp>
        <p:nvSpPr>
          <p:cNvPr id="222" name="Google Shape;222;p37"/>
          <p:cNvSpPr txBox="1">
            <a:spLocks noGrp="1"/>
          </p:cNvSpPr>
          <p:nvPr>
            <p:ph type="body" idx="1"/>
          </p:nvPr>
        </p:nvSpPr>
        <p:spPr>
          <a:xfrm>
            <a:off x="326413" y="2239457"/>
            <a:ext cx="3882300" cy="876758"/>
          </a:xfrm>
          <a:prstGeom prst="rect">
            <a:avLst/>
          </a:prstGeom>
        </p:spPr>
        <p:txBody>
          <a:bodyPr spcFirstLastPara="1" wrap="square" lIns="91425" tIns="91425" rIns="91425" bIns="91425" anchor="t" anchorCtr="0">
            <a:normAutofit fontScale="92500" lnSpcReduction="10000"/>
          </a:bodyPr>
          <a:lstStyle/>
          <a:p>
            <a:pPr marL="0" lvl="0" indent="0" algn="ctr" rtl="0">
              <a:spcBef>
                <a:spcPts val="0"/>
              </a:spcBef>
              <a:spcAft>
                <a:spcPts val="1200"/>
              </a:spcAft>
              <a:buSzPts val="770"/>
              <a:buNone/>
            </a:pPr>
            <a:r>
              <a:rPr lang="en-US" sz="3600" b="1">
                <a:solidFill>
                  <a:srgbClr val="38FCFF"/>
                </a:solidFill>
              </a:rPr>
              <a:t>Questions?</a:t>
            </a:r>
          </a:p>
        </p:txBody>
      </p:sp>
      <p:sp>
        <p:nvSpPr>
          <p:cNvPr id="3" name="Rectangle 2">
            <a:extLst>
              <a:ext uri="{FF2B5EF4-FFF2-40B4-BE49-F238E27FC236}">
                <a16:creationId xmlns:a16="http://schemas.microsoft.com/office/drawing/2014/main" id="{C5E34BC3-C559-1EDA-2731-9A70A512D78B}"/>
              </a:ext>
            </a:extLst>
          </p:cNvPr>
          <p:cNvSpPr/>
          <p:nvPr/>
        </p:nvSpPr>
        <p:spPr>
          <a:xfrm>
            <a:off x="7800109" y="3293265"/>
            <a:ext cx="931397" cy="931397"/>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015B6B4-EBBD-C364-4BF5-49AE2E8D5679}"/>
              </a:ext>
            </a:extLst>
          </p:cNvPr>
          <p:cNvSpPr/>
          <p:nvPr/>
        </p:nvSpPr>
        <p:spPr>
          <a:xfrm>
            <a:off x="6868712" y="3293264"/>
            <a:ext cx="931397" cy="931397"/>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00AD9B7-3EDE-A0C2-D664-89E0CDD95C98}"/>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2" name="Picture 2">
            <a:extLst>
              <a:ext uri="{FF2B5EF4-FFF2-40B4-BE49-F238E27FC236}">
                <a16:creationId xmlns:a16="http://schemas.microsoft.com/office/drawing/2014/main" id="{CC43AEF5-4EE9-5ECD-D8CA-4B9A5B686AE6}"/>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9868"/>
          <a:stretch/>
        </p:blipFill>
        <p:spPr bwMode="auto">
          <a:xfrm>
            <a:off x="5894463" y="1426489"/>
            <a:ext cx="2858417" cy="2290522"/>
          </a:xfrm>
          <a:prstGeom prst="rect">
            <a:avLst/>
          </a:prstGeom>
          <a:noFill/>
          <a:extLst>
            <a:ext uri="{909E8E84-426E-40DD-AFC4-6F175D3DCCD1}">
              <a14:hiddenFill xmlns:a14="http://schemas.microsoft.com/office/drawing/2010/main">
                <a:solidFill>
                  <a:srgbClr val="FFFFFF"/>
                </a:solidFill>
              </a14:hiddenFill>
            </a:ext>
          </a:extLst>
        </p:spPr>
      </p:pic>
      <p:sp>
        <p:nvSpPr>
          <p:cNvPr id="103" name="Google Shape;103;p21"/>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Fenworks Information</a:t>
            </a:r>
            <a:endParaRPr b="1" dirty="0">
              <a:solidFill>
                <a:srgbClr val="38FCFF"/>
              </a:solidFill>
            </a:endParaRPr>
          </a:p>
        </p:txBody>
      </p:sp>
      <p:sp>
        <p:nvSpPr>
          <p:cNvPr id="104" name="Google Shape;104;p21"/>
          <p:cNvSpPr txBox="1">
            <a:spLocks noGrp="1"/>
          </p:cNvSpPr>
          <p:nvPr>
            <p:ph type="body" idx="1"/>
          </p:nvPr>
        </p:nvSpPr>
        <p:spPr>
          <a:xfrm>
            <a:off x="365760" y="1371600"/>
            <a:ext cx="5568000" cy="2858417"/>
          </a:xfrm>
          <a:prstGeom prst="rect">
            <a:avLst/>
          </a:prstGeom>
        </p:spPr>
        <p:txBody>
          <a:bodyPr spcFirstLastPara="1" wrap="square" lIns="91425" tIns="91425" rIns="91425" bIns="91425" anchor="t" anchorCtr="0">
            <a:normAutofit/>
          </a:bodyPr>
          <a:lstStyle/>
          <a:p>
            <a:pPr algn="l" rtl="0" fontAlgn="base">
              <a:buFont typeface="Arial" panose="020B0604020202020204" pitchFamily="34" charset="0"/>
              <a:buChar char="•"/>
            </a:pPr>
            <a:r>
              <a:rPr lang="en-US" sz="1800" b="0" i="0" u="none" strike="noStrike" dirty="0">
                <a:solidFill>
                  <a:srgbClr val="FCFFFF"/>
                </a:solidFill>
                <a:effectLst/>
                <a:latin typeface="Arial" panose="020B0604020202020204" pitchFamily="34" charset="0"/>
              </a:rPr>
              <a:t>One season per school year</a:t>
            </a:r>
            <a:endParaRPr lang="en-US" b="0" i="0" dirty="0">
              <a:solidFill>
                <a:srgbClr val="FCFFFF"/>
              </a:solidFill>
              <a:effectLst/>
              <a:latin typeface="Arial" panose="020B0604020202020204" pitchFamily="34" charset="0"/>
            </a:endParaRPr>
          </a:p>
          <a:p>
            <a:pPr algn="l" rtl="0" fontAlgn="base">
              <a:buFont typeface="Arial" panose="020B0604020202020204" pitchFamily="34" charset="0"/>
              <a:buChar char="•"/>
            </a:pPr>
            <a:r>
              <a:rPr lang="en-US" dirty="0">
                <a:solidFill>
                  <a:srgbClr val="FCFFFF"/>
                </a:solidFill>
                <a:latin typeface="Arial" panose="020B0604020202020204" pitchFamily="34" charset="0"/>
              </a:rPr>
              <a:t>20</a:t>
            </a:r>
            <a:r>
              <a:rPr lang="en-US" sz="1800" b="0" i="0" u="none" strike="noStrike" dirty="0">
                <a:solidFill>
                  <a:srgbClr val="FCFFFF"/>
                </a:solidFill>
                <a:effectLst/>
                <a:latin typeface="Arial" panose="020B0604020202020204" pitchFamily="34" charset="0"/>
              </a:rPr>
              <a:t>+ high schools across the Midwest</a:t>
            </a:r>
            <a:endParaRPr lang="en-US" b="0" i="0" dirty="0">
              <a:solidFill>
                <a:srgbClr val="FCFFFF"/>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CFFFF"/>
                </a:solidFill>
                <a:effectLst/>
                <a:latin typeface="Arial" panose="020B0604020202020204" pitchFamily="34" charset="0"/>
              </a:rPr>
              <a:t>Compete across </a:t>
            </a:r>
            <a:r>
              <a:rPr lang="en-US" dirty="0">
                <a:solidFill>
                  <a:srgbClr val="FCFFFF"/>
                </a:solidFill>
                <a:latin typeface="Arial" panose="020B0604020202020204" pitchFamily="34" charset="0"/>
              </a:rPr>
              <a:t>four</a:t>
            </a:r>
            <a:r>
              <a:rPr lang="en-US" sz="1800" b="0" i="0" u="none" strike="noStrike" dirty="0">
                <a:solidFill>
                  <a:srgbClr val="FCFFFF"/>
                </a:solidFill>
                <a:effectLst/>
                <a:latin typeface="Arial" panose="020B0604020202020204" pitchFamily="34" charset="0"/>
              </a:rPr>
              <a:t> different formats</a:t>
            </a:r>
            <a:r>
              <a:rPr lang="en-US" sz="1800" b="0" i="0" dirty="0">
                <a:solidFill>
                  <a:srgbClr val="FCFFFF"/>
                </a:solidFill>
                <a:effectLst/>
                <a:latin typeface="Arial" panose="020B0604020202020204" pitchFamily="34" charset="0"/>
              </a:rPr>
              <a:t>​</a:t>
            </a:r>
            <a:endParaRPr lang="en-US" b="0" i="0" dirty="0">
              <a:solidFill>
                <a:srgbClr val="FCFFFF"/>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CFFFF"/>
                </a:solidFill>
                <a:effectLst/>
                <a:latin typeface="Arial" panose="020B0604020202020204" pitchFamily="34" charset="0"/>
              </a:rPr>
              <a:t>In-person regional tournament at end of season</a:t>
            </a:r>
            <a:r>
              <a:rPr lang="en-US" sz="1800" b="0" i="0" dirty="0">
                <a:solidFill>
                  <a:srgbClr val="FCFFFF"/>
                </a:solidFill>
                <a:effectLst/>
                <a:latin typeface="Arial" panose="020B0604020202020204" pitchFamily="34" charset="0"/>
              </a:rPr>
              <a:t>​</a:t>
            </a:r>
            <a:endParaRPr lang="en-US" b="0" i="0" dirty="0">
              <a:solidFill>
                <a:srgbClr val="FCFFFF"/>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CFFFF"/>
                </a:solidFill>
                <a:effectLst/>
                <a:latin typeface="Arial" panose="020B0604020202020204" pitchFamily="34" charset="0"/>
              </a:rPr>
              <a:t>College recruiting connections</a:t>
            </a:r>
            <a:r>
              <a:rPr lang="en-US" sz="1800" b="0" i="0" dirty="0">
                <a:solidFill>
                  <a:srgbClr val="FCFFFF"/>
                </a:solidFill>
                <a:effectLst/>
                <a:latin typeface="Arial" panose="020B0604020202020204" pitchFamily="34" charset="0"/>
              </a:rPr>
              <a:t>​</a:t>
            </a:r>
            <a:endParaRPr lang="en-US" b="0" i="0" dirty="0">
              <a:solidFill>
                <a:srgbClr val="FCFFFF"/>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CFFFF"/>
                </a:solidFill>
                <a:effectLst/>
                <a:latin typeface="Arial" panose="020B0604020202020204" pitchFamily="34" charset="0"/>
              </a:rPr>
              <a:t>Internship opportunities</a:t>
            </a:r>
            <a:endParaRPr lang="en-US" b="0" i="0" dirty="0">
              <a:solidFill>
                <a:srgbClr val="FCFFFF"/>
              </a:solidFill>
              <a:effectLst/>
              <a:latin typeface="Arial" panose="020B0604020202020204" pitchFamily="34" charset="0"/>
            </a:endParaRPr>
          </a:p>
          <a:p>
            <a:pPr marL="114300" lvl="0" indent="0" algn="l" rtl="0">
              <a:spcBef>
                <a:spcPts val="0"/>
              </a:spcBef>
              <a:spcAft>
                <a:spcPts val="0"/>
              </a:spcAft>
              <a:buSzPts val="1800"/>
              <a:buNone/>
            </a:pPr>
            <a:endParaRPr dirty="0">
              <a:solidFill>
                <a:srgbClr val="FCFFFF"/>
              </a:solidFill>
            </a:endParaRPr>
          </a:p>
        </p:txBody>
      </p:sp>
      <p:sp>
        <p:nvSpPr>
          <p:cNvPr id="3" name="Rectangle 2">
            <a:extLst>
              <a:ext uri="{FF2B5EF4-FFF2-40B4-BE49-F238E27FC236}">
                <a16:creationId xmlns:a16="http://schemas.microsoft.com/office/drawing/2014/main" id="{6B0392A6-83C5-0EB5-FDCE-4E8B1DEC2B86}"/>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0" name="Google Shape;60;p14"/>
          <p:cNvSpPr txBox="1">
            <a:spLocks noGrp="1"/>
          </p:cNvSpPr>
          <p:nvPr>
            <p:ph type="body" idx="1"/>
          </p:nvPr>
        </p:nvSpPr>
        <p:spPr>
          <a:xfrm>
            <a:off x="311700" y="3734718"/>
            <a:ext cx="8520600" cy="931704"/>
          </a:xfrm>
          <a:prstGeom prst="rect">
            <a:avLst/>
          </a:prstGeom>
        </p:spPr>
        <p:txBody>
          <a:bodyPr spcFirstLastPara="1" wrap="square" lIns="91425" tIns="91425" rIns="91425" bIns="91425" anchor="t" anchorCtr="0">
            <a:noAutofit/>
          </a:bodyPr>
          <a:lstStyle/>
          <a:p>
            <a:pPr marL="0" indent="0" algn="ctr">
              <a:buNone/>
            </a:pPr>
            <a:r>
              <a:rPr lang="en-US" dirty="0">
                <a:solidFill>
                  <a:srgbClr val="38FCFF"/>
                </a:solidFill>
                <a:hlinkClick r:id="rId6">
                  <a:extLst>
                    <a:ext uri="{A12FA001-AC4F-418D-AE19-62706E023703}">
                      <ahyp:hlinkClr xmlns:ahyp="http://schemas.microsoft.com/office/drawing/2018/hyperlinkcolor" val="tx"/>
                    </a:ext>
                  </a:extLst>
                </a:hlinkClick>
              </a:rPr>
              <a:t>2024 Drone Racing Recap Video</a:t>
            </a:r>
            <a:endParaRPr lang="en" u="sng" dirty="0">
              <a:solidFill>
                <a:srgbClr val="38FCFF"/>
              </a:solidFill>
              <a:hlinkClick r:id="rId7"/>
            </a:endParaRPr>
          </a:p>
          <a:p>
            <a:pPr marL="0" lvl="0" indent="0" algn="ctr" rtl="0">
              <a:spcBef>
                <a:spcPts val="0"/>
              </a:spcBef>
              <a:spcAft>
                <a:spcPts val="0"/>
              </a:spcAft>
              <a:buNone/>
            </a:pPr>
            <a:r>
              <a:rPr lang="en" u="sng" dirty="0">
                <a:solidFill>
                  <a:srgbClr val="38FCFF"/>
                </a:solidFill>
                <a:hlinkClick r:id="rId7"/>
              </a:rPr>
              <a:t>This is the Drone Racing League | Professional Drone Racing</a:t>
            </a:r>
            <a:endParaRPr lang="en" u="sng" dirty="0">
              <a:solidFill>
                <a:srgbClr val="38FCFF"/>
              </a:solidFill>
            </a:endParaRPr>
          </a:p>
          <a:p>
            <a:pPr marL="0" indent="0" algn="ctr">
              <a:buNone/>
            </a:pPr>
            <a:r>
              <a:rPr lang="en-US" dirty="0">
                <a:solidFill>
                  <a:srgbClr val="38FCFF"/>
                </a:solidFill>
                <a:hlinkClick r:id="rId8">
                  <a:extLst>
                    <a:ext uri="{A12FA001-AC4F-418D-AE19-62706E023703}">
                      <ahyp:hlinkClr xmlns:ahyp="http://schemas.microsoft.com/office/drawing/2018/hyperlinkcolor" val="tx"/>
                    </a:ext>
                  </a:extLst>
                </a:hlinkClick>
              </a:rPr>
              <a:t>2024 Drone Racing Recap Video</a:t>
            </a:r>
            <a:endParaRPr lang="en" u="sng" dirty="0">
              <a:solidFill>
                <a:srgbClr val="38FCFF"/>
              </a:solidFill>
            </a:endParaRPr>
          </a:p>
        </p:txBody>
      </p:sp>
      <p:sp>
        <p:nvSpPr>
          <p:cNvPr id="3" name="Rectangle 2">
            <a:extLst>
              <a:ext uri="{FF2B5EF4-FFF2-40B4-BE49-F238E27FC236}">
                <a16:creationId xmlns:a16="http://schemas.microsoft.com/office/drawing/2014/main" id="{CB6EBD02-0328-BDFD-019B-09B7DB6F46EB}"/>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pic>
        <p:nvPicPr>
          <p:cNvPr id="5" name="DRL" descr="This is DRL | Drone Racing League">
            <a:hlinkClick r:id="" action="ppaction://media"/>
            <a:extLst>
              <a:ext uri="{FF2B5EF4-FFF2-40B4-BE49-F238E27FC236}">
                <a16:creationId xmlns:a16="http://schemas.microsoft.com/office/drawing/2014/main" id="{0CEC7903-DD77-2AC8-62A5-AE344196AE88}"/>
              </a:ext>
            </a:extLst>
          </p:cNvPr>
          <p:cNvPicPr>
            <a:picLocks noRot="1" noChangeAspect="1"/>
          </p:cNvPicPr>
          <p:nvPr>
            <a:videoFile r:link="rId1"/>
          </p:nvPr>
        </p:nvPicPr>
        <p:blipFill>
          <a:blip r:embed="rId9"/>
          <a:stretch>
            <a:fillRect/>
          </a:stretch>
        </p:blipFill>
        <p:spPr>
          <a:xfrm>
            <a:off x="3259253" y="1832123"/>
            <a:ext cx="2621820" cy="1481328"/>
          </a:xfrm>
          <a:prstGeom prst="rect">
            <a:avLst/>
          </a:prstGeom>
        </p:spPr>
      </p:pic>
      <p:pic>
        <p:nvPicPr>
          <p:cNvPr id="7" name="2024 Recap" descr="Fenworks 2024 Drone Racing State Tournament Recap">
            <a:hlinkClick r:id="" action="ppaction://media"/>
            <a:extLst>
              <a:ext uri="{FF2B5EF4-FFF2-40B4-BE49-F238E27FC236}">
                <a16:creationId xmlns:a16="http://schemas.microsoft.com/office/drawing/2014/main" id="{98AA3DF3-F32A-A549-340F-049EBA988F04}"/>
              </a:ext>
            </a:extLst>
          </p:cNvPr>
          <p:cNvPicPr>
            <a:picLocks noRot="1" noChangeAspect="1"/>
          </p:cNvPicPr>
          <p:nvPr>
            <a:videoFile r:link="rId2"/>
          </p:nvPr>
        </p:nvPicPr>
        <p:blipFill>
          <a:blip r:embed="rId10"/>
          <a:stretch>
            <a:fillRect/>
          </a:stretch>
        </p:blipFill>
        <p:spPr>
          <a:xfrm>
            <a:off x="385785" y="1830048"/>
            <a:ext cx="2621819" cy="1481328"/>
          </a:xfrm>
          <a:prstGeom prst="rect">
            <a:avLst/>
          </a:prstGeom>
        </p:spPr>
      </p:pic>
      <p:pic>
        <p:nvPicPr>
          <p:cNvPr id="8" name="2023 Recap" descr="This IS High School Drone Racing">
            <a:hlinkClick r:id="" action="ppaction://media"/>
            <a:extLst>
              <a:ext uri="{FF2B5EF4-FFF2-40B4-BE49-F238E27FC236}">
                <a16:creationId xmlns:a16="http://schemas.microsoft.com/office/drawing/2014/main" id="{C350CA6B-6FB7-12BD-04A4-C3CFF90B1855}"/>
              </a:ext>
            </a:extLst>
          </p:cNvPr>
          <p:cNvPicPr>
            <a:picLocks noRot="1" noChangeAspect="1"/>
          </p:cNvPicPr>
          <p:nvPr>
            <a:videoFile r:link="rId3"/>
          </p:nvPr>
        </p:nvPicPr>
        <p:blipFill>
          <a:blip r:embed="rId11"/>
          <a:stretch>
            <a:fillRect/>
          </a:stretch>
        </p:blipFill>
        <p:spPr>
          <a:xfrm>
            <a:off x="6132721" y="1830048"/>
            <a:ext cx="2621819" cy="1481328"/>
          </a:xfrm>
          <a:prstGeom prst="rect">
            <a:avLst/>
          </a:prstGeom>
        </p:spPr>
      </p:pic>
      <p:sp>
        <p:nvSpPr>
          <p:cNvPr id="13" name="Google Shape;103;p21">
            <a:extLst>
              <a:ext uri="{FF2B5EF4-FFF2-40B4-BE49-F238E27FC236}">
                <a16:creationId xmlns:a16="http://schemas.microsoft.com/office/drawing/2014/main" id="{00CEE7F6-AAE9-3569-A52E-AC840911B721}"/>
              </a:ext>
            </a:extLst>
          </p:cNvPr>
          <p:cNvSpPr txBox="1">
            <a:spLocks noGrp="1"/>
          </p:cNvSpPr>
          <p:nvPr>
            <p:ph type="title"/>
          </p:nvPr>
        </p:nvSpPr>
        <p:spPr>
          <a:xfrm>
            <a:off x="1" y="731520"/>
            <a:ext cx="9143999"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What’s Drone Racing</a:t>
            </a:r>
            <a:endParaRPr b="1" dirty="0">
              <a:solidFill>
                <a:srgbClr val="38FC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7"/>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5"/>
                </p:tgtEl>
              </p:cMediaNode>
            </p:video>
            <p:seq concurrent="1" nextAc="seek">
              <p:cTn id="16" restart="whenNotActive" fill="hold" evtFilter="cancelBubble" nodeType="interactiveSeq">
                <p:stCondLst>
                  <p:cond evt="onClick" delay="0">
                    <p:tgtEl>
                      <p:spTgt spid="5"/>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5"/>
                                        </p:tgtEl>
                                      </p:cBhvr>
                                    </p:cmd>
                                  </p:childTnLst>
                                </p:cTn>
                              </p:par>
                            </p:childTnLst>
                          </p:cTn>
                        </p:par>
                      </p:childTnLst>
                    </p:cTn>
                  </p:par>
                </p:childTnLst>
              </p:cTn>
              <p:nextCondLst>
                <p:cond evt="onClick" delay="0">
                  <p:tgtEl>
                    <p:spTgt spid="5"/>
                  </p:tgtEl>
                </p:cond>
              </p:nextCondLst>
            </p:seq>
            <p:video>
              <p:cMediaNode vol="80000">
                <p:cTn id="21" fill="hold" display="0">
                  <p:stCondLst>
                    <p:cond delay="indefinite"/>
                  </p:stCondLst>
                </p:cTn>
                <p:tgtEl>
                  <p:spTgt spid="7"/>
                </p:tgtEl>
              </p:cMediaNode>
            </p:video>
            <p:seq concurrent="1" nextAc="seek">
              <p:cTn id="22" restart="whenNotActive" fill="hold" evtFilter="cancelBubble" nodeType="interactiveSeq">
                <p:stCondLst>
                  <p:cond evt="onClick" delay="0">
                    <p:tgtEl>
                      <p:spTgt spid="7"/>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7"/>
                                        </p:tgtEl>
                                      </p:cBhvr>
                                    </p:cmd>
                                  </p:childTnLst>
                                </p:cTn>
                              </p:par>
                            </p:childTnLst>
                          </p:cTn>
                        </p:par>
                      </p:childTnLst>
                    </p:cTn>
                  </p:par>
                </p:childTnLst>
              </p:cTn>
              <p:nextCondLst>
                <p:cond evt="onClick" delay="0">
                  <p:tgtEl>
                    <p:spTgt spid="7"/>
                  </p:tgtEl>
                </p:cond>
              </p:nextCondLst>
            </p:seq>
            <p:video>
              <p:cMediaNode vol="80000">
                <p:cTn id="27" fill="hold" display="0">
                  <p:stCondLst>
                    <p:cond delay="indefinite"/>
                  </p:stCondLst>
                </p:cTn>
                <p:tgtEl>
                  <p:spTgt spid="8"/>
                </p:tgtEl>
              </p:cMediaNode>
            </p:video>
            <p:seq concurrent="1" nextAc="seek">
              <p:cTn id="28" restart="whenNotActive" fill="hold" evtFilter="cancelBubble" nodeType="interactiveSeq">
                <p:stCondLst>
                  <p:cond evt="onClick" delay="0">
                    <p:tgtEl>
                      <p:spTgt spid="8"/>
                    </p:tgtEl>
                  </p:cond>
                </p:stCondLst>
                <p:endSync evt="end" delay="0">
                  <p:rtn val="all"/>
                </p:endSync>
                <p:childTnLst>
                  <p:par>
                    <p:cTn id="29" fill="hold">
                      <p:stCondLst>
                        <p:cond delay="0"/>
                      </p:stCondLst>
                      <p:childTnLst>
                        <p:par>
                          <p:cTn id="30" fill="hold">
                            <p:stCondLst>
                              <p:cond delay="0"/>
                            </p:stCondLst>
                            <p:childTnLst>
                              <p:par>
                                <p:cTn id="31" presetID="2" presetClass="mediacall" presetSubtype="0" fill="hold" nodeType="clickEffect">
                                  <p:stCondLst>
                                    <p:cond delay="0"/>
                                  </p:stCondLst>
                                  <p:childTnLst>
                                    <p:cmd type="call" cmd="togglePause">
                                      <p:cBhvr>
                                        <p:cTn id="3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7" name="Google Shape;97;p20"/>
          <p:cNvSpPr txBox="1">
            <a:spLocks noGrp="1"/>
          </p:cNvSpPr>
          <p:nvPr>
            <p:ph type="body" idx="1"/>
          </p:nvPr>
        </p:nvSpPr>
        <p:spPr>
          <a:xfrm>
            <a:off x="365760" y="1371600"/>
            <a:ext cx="4713473" cy="2434076"/>
          </a:xfrm>
          <a:prstGeom prst="rect">
            <a:avLst/>
          </a:prstGeom>
        </p:spPr>
        <p:txBody>
          <a:bodyPr spcFirstLastPara="1" wrap="square" lIns="91425" tIns="91425" rIns="91425" bIns="91425" anchor="t" anchorCtr="0">
            <a:noAutofit/>
          </a:bodyPr>
          <a:lstStyle/>
          <a:p>
            <a:pPr marL="457200" lvl="0" indent="-342900" algn="l" rtl="0">
              <a:lnSpc>
                <a:spcPct val="120000"/>
              </a:lnSpc>
              <a:spcBef>
                <a:spcPts val="0"/>
              </a:spcBef>
              <a:spcAft>
                <a:spcPts val="0"/>
              </a:spcAft>
              <a:buSzPts val="1800"/>
              <a:buChar char="●"/>
            </a:pPr>
            <a:r>
              <a:rPr lang="en" dirty="0">
                <a:solidFill>
                  <a:srgbClr val="FCFFFF"/>
                </a:solidFill>
              </a:rPr>
              <a:t>Build a community and provide a space for students to connect through UAS.</a:t>
            </a:r>
            <a:endParaRPr dirty="0">
              <a:solidFill>
                <a:srgbClr val="FCFFFF"/>
              </a:solidFill>
            </a:endParaRPr>
          </a:p>
          <a:p>
            <a:pPr marL="457200" lvl="0" indent="-342900" algn="l" rtl="0">
              <a:lnSpc>
                <a:spcPct val="120000"/>
              </a:lnSpc>
              <a:spcBef>
                <a:spcPts val="0"/>
              </a:spcBef>
              <a:spcAft>
                <a:spcPts val="0"/>
              </a:spcAft>
              <a:buSzPts val="1800"/>
              <a:buChar char="●"/>
            </a:pPr>
            <a:r>
              <a:rPr lang="en" dirty="0">
                <a:solidFill>
                  <a:srgbClr val="FCFFFF"/>
                </a:solidFill>
              </a:rPr>
              <a:t>Compete at the highest level in high school drone racing.</a:t>
            </a:r>
            <a:endParaRPr dirty="0">
              <a:solidFill>
                <a:srgbClr val="FCFFFF"/>
              </a:solidFill>
            </a:endParaRPr>
          </a:p>
          <a:p>
            <a:pPr marL="457200" lvl="0" indent="-342900" algn="l" rtl="0">
              <a:lnSpc>
                <a:spcPct val="120000"/>
              </a:lnSpc>
              <a:spcBef>
                <a:spcPts val="0"/>
              </a:spcBef>
              <a:spcAft>
                <a:spcPts val="0"/>
              </a:spcAft>
              <a:buSzPts val="1800"/>
              <a:buChar char="●"/>
            </a:pPr>
            <a:r>
              <a:rPr lang="en" dirty="0">
                <a:solidFill>
                  <a:srgbClr val="FCFFFF"/>
                </a:solidFill>
              </a:rPr>
              <a:t>Grow the program to give others opportunities to succeed.</a:t>
            </a:r>
            <a:endParaRPr dirty="0">
              <a:solidFill>
                <a:srgbClr val="FCFFFF"/>
              </a:solidFill>
            </a:endParaRPr>
          </a:p>
          <a:p>
            <a:pPr marL="457200" lvl="0" indent="-342900" algn="l" rtl="0">
              <a:lnSpc>
                <a:spcPct val="120000"/>
              </a:lnSpc>
              <a:spcBef>
                <a:spcPts val="0"/>
              </a:spcBef>
              <a:spcAft>
                <a:spcPts val="0"/>
              </a:spcAft>
              <a:buSzPts val="1800"/>
              <a:buChar char="●"/>
            </a:pPr>
            <a:r>
              <a:rPr lang="en" dirty="0">
                <a:solidFill>
                  <a:srgbClr val="FCFFFF"/>
                </a:solidFill>
              </a:rPr>
              <a:t>Have fun and win! </a:t>
            </a:r>
            <a:endParaRPr dirty="0">
              <a:solidFill>
                <a:srgbClr val="FCFFFF"/>
              </a:solidFill>
            </a:endParaRPr>
          </a:p>
          <a:p>
            <a:pPr marL="0" lvl="0" indent="0" algn="l" rtl="0">
              <a:lnSpc>
                <a:spcPct val="120000"/>
              </a:lnSpc>
              <a:spcBef>
                <a:spcPts val="1200"/>
              </a:spcBef>
              <a:spcAft>
                <a:spcPts val="0"/>
              </a:spcAft>
              <a:buNone/>
            </a:pPr>
            <a:endParaRPr dirty="0"/>
          </a:p>
          <a:p>
            <a:pPr marL="0" lvl="0" indent="0" algn="l" rtl="0">
              <a:lnSpc>
                <a:spcPct val="120000"/>
              </a:lnSpc>
              <a:spcBef>
                <a:spcPts val="1200"/>
              </a:spcBef>
              <a:spcAft>
                <a:spcPts val="0"/>
              </a:spcAft>
              <a:buNone/>
            </a:pPr>
            <a:endParaRPr dirty="0"/>
          </a:p>
          <a:p>
            <a:pPr marL="0" lvl="0" indent="0" algn="l" rtl="0">
              <a:lnSpc>
                <a:spcPct val="120000"/>
              </a:lnSpc>
              <a:spcBef>
                <a:spcPts val="1200"/>
              </a:spcBef>
              <a:spcAft>
                <a:spcPts val="0"/>
              </a:spcAft>
              <a:buNone/>
            </a:pPr>
            <a:endParaRPr dirty="0"/>
          </a:p>
        </p:txBody>
      </p:sp>
      <p:sp>
        <p:nvSpPr>
          <p:cNvPr id="2" name="TextBox 1">
            <a:extLst>
              <a:ext uri="{FF2B5EF4-FFF2-40B4-BE49-F238E27FC236}">
                <a16:creationId xmlns:a16="http://schemas.microsoft.com/office/drawing/2014/main" id="{5D2DF6D4-92EF-CD0D-7018-9BA6E7D99294}"/>
              </a:ext>
            </a:extLst>
          </p:cNvPr>
          <p:cNvSpPr txBox="1"/>
          <p:nvPr/>
        </p:nvSpPr>
        <p:spPr>
          <a:xfrm>
            <a:off x="311700" y="4150515"/>
            <a:ext cx="4439036" cy="523220"/>
          </a:xfrm>
          <a:prstGeom prst="rect">
            <a:avLst/>
          </a:prstGeom>
          <a:noFill/>
        </p:spPr>
        <p:txBody>
          <a:bodyPr wrap="none" lIns="91440" tIns="45720" rIns="91440" bIns="45720" rtlCol="0" anchor="t">
            <a:spAutoFit/>
          </a:bodyPr>
          <a:lstStyle/>
          <a:p>
            <a:r>
              <a:rPr lang="en-US" b="1" u="sng" dirty="0">
                <a:solidFill>
                  <a:srgbClr val="FCFFFF"/>
                </a:solidFill>
                <a:highlight>
                  <a:srgbClr val="00FF00"/>
                </a:highlight>
              </a:rPr>
              <a:t>Enter your School Logo and/or School Motto Here</a:t>
            </a:r>
          </a:p>
          <a:p>
            <a:endParaRPr lang="en-US" dirty="0">
              <a:highlight>
                <a:srgbClr val="00FF00"/>
              </a:highlight>
            </a:endParaRPr>
          </a:p>
        </p:txBody>
      </p:sp>
      <p:sp>
        <p:nvSpPr>
          <p:cNvPr id="3" name="Rectangle 2">
            <a:extLst>
              <a:ext uri="{FF2B5EF4-FFF2-40B4-BE49-F238E27FC236}">
                <a16:creationId xmlns:a16="http://schemas.microsoft.com/office/drawing/2014/main" id="{0E0979EF-6B28-55FC-6431-BF0D48F26D40}"/>
              </a:ext>
            </a:extLst>
          </p:cNvPr>
          <p:cNvSpPr/>
          <p:nvPr/>
        </p:nvSpPr>
        <p:spPr>
          <a:xfrm>
            <a:off x="5517392" y="1638348"/>
            <a:ext cx="3260848" cy="2255005"/>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pic>
        <p:nvPicPr>
          <p:cNvPr id="8" name="Picture 7" descr="A person and person in a room&#10;&#10;Description automatically generated">
            <a:extLst>
              <a:ext uri="{FF2B5EF4-FFF2-40B4-BE49-F238E27FC236}">
                <a16:creationId xmlns:a16="http://schemas.microsoft.com/office/drawing/2014/main" id="{BEC0D08C-04BE-1988-4917-6B905BAC06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9222" y="1550218"/>
            <a:ext cx="3260847" cy="2175142"/>
          </a:xfrm>
          <a:prstGeom prst="rect">
            <a:avLst/>
          </a:prstGeom>
        </p:spPr>
      </p:pic>
      <p:sp>
        <p:nvSpPr>
          <p:cNvPr id="4" name="Rectangle 3">
            <a:extLst>
              <a:ext uri="{FF2B5EF4-FFF2-40B4-BE49-F238E27FC236}">
                <a16:creationId xmlns:a16="http://schemas.microsoft.com/office/drawing/2014/main" id="{B9B47527-72E3-A0F4-36FC-2E04B341457E}"/>
              </a:ext>
            </a:extLst>
          </p:cNvPr>
          <p:cNvSpPr/>
          <p:nvPr/>
        </p:nvSpPr>
        <p:spPr>
          <a:xfrm>
            <a:off x="8297845" y="3412958"/>
            <a:ext cx="480395" cy="480395"/>
          </a:xfrm>
          <a:prstGeom prst="rect">
            <a:avLst/>
          </a:prstGeom>
          <a:solidFill>
            <a:srgbClr val="FC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16BBC0-4FEA-4516-B12A-6E7BBE11A6AD}"/>
              </a:ext>
            </a:extLst>
          </p:cNvPr>
          <p:cNvSpPr/>
          <p:nvPr/>
        </p:nvSpPr>
        <p:spPr>
          <a:xfrm>
            <a:off x="7817450" y="3412958"/>
            <a:ext cx="480395" cy="480395"/>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E2D899A-F433-D0BD-1685-74F0BB137A22}"/>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11" name="Google Shape;103;p21">
            <a:extLst>
              <a:ext uri="{FF2B5EF4-FFF2-40B4-BE49-F238E27FC236}">
                <a16:creationId xmlns:a16="http://schemas.microsoft.com/office/drawing/2014/main" id="{A0769834-0396-1DE5-0636-03370AA974EE}"/>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Our Team Goals</a:t>
            </a:r>
            <a:endParaRPr b="1" dirty="0">
              <a:solidFill>
                <a:srgbClr val="38FC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5" name="Rectangle 4">
            <a:extLst>
              <a:ext uri="{FF2B5EF4-FFF2-40B4-BE49-F238E27FC236}">
                <a16:creationId xmlns:a16="http://schemas.microsoft.com/office/drawing/2014/main" id="{68FFDCDD-84BD-3F6F-2F0A-6CB117C43646}"/>
              </a:ext>
            </a:extLst>
          </p:cNvPr>
          <p:cNvSpPr/>
          <p:nvPr/>
        </p:nvSpPr>
        <p:spPr>
          <a:xfrm>
            <a:off x="5339247" y="1508858"/>
            <a:ext cx="3438993" cy="3076866"/>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pic>
        <p:nvPicPr>
          <p:cNvPr id="11" name="Picture 10" descr="A child wearing a virtual reality headset&#10;&#10;Description automatically generated">
            <a:extLst>
              <a:ext uri="{FF2B5EF4-FFF2-40B4-BE49-F238E27FC236}">
                <a16:creationId xmlns:a16="http://schemas.microsoft.com/office/drawing/2014/main" id="{708AF1F2-F8CF-2A7A-8C65-C88F50E2F05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181577" y="1333077"/>
            <a:ext cx="3399021" cy="3078903"/>
          </a:xfrm>
          <a:prstGeom prst="rect">
            <a:avLst/>
          </a:prstGeom>
        </p:spPr>
      </p:pic>
      <p:sp>
        <p:nvSpPr>
          <p:cNvPr id="4" name="Google Shape;210;p35">
            <a:extLst>
              <a:ext uri="{FF2B5EF4-FFF2-40B4-BE49-F238E27FC236}">
                <a16:creationId xmlns:a16="http://schemas.microsoft.com/office/drawing/2014/main" id="{D987A6FD-9F6D-C5E5-B323-E5893F899CFD}"/>
              </a:ext>
            </a:extLst>
          </p:cNvPr>
          <p:cNvSpPr txBox="1">
            <a:spLocks noGrp="1"/>
          </p:cNvSpPr>
          <p:nvPr>
            <p:ph type="body" idx="1"/>
          </p:nvPr>
        </p:nvSpPr>
        <p:spPr>
          <a:xfrm>
            <a:off x="365760" y="1371600"/>
            <a:ext cx="4687683" cy="3416400"/>
          </a:xfrm>
          <a:prstGeom prst="rect">
            <a:avLst/>
          </a:prstGeom>
        </p:spPr>
        <p:txBody>
          <a:bodyPr spcFirstLastPara="1" wrap="square" lIns="91425" tIns="91425" rIns="91425" bIns="91425" anchor="t" anchorCtr="0">
            <a:normAutofit/>
          </a:bodyPr>
          <a:lstStyle/>
          <a:p>
            <a:pPr marL="0" indent="0">
              <a:lnSpc>
                <a:spcPct val="100000"/>
              </a:lnSpc>
              <a:buNone/>
            </a:pPr>
            <a:r>
              <a:rPr lang="en-US" dirty="0">
                <a:solidFill>
                  <a:srgbClr val="FCFFFF"/>
                </a:solidFill>
                <a:highlight>
                  <a:srgbClr val="00FF00"/>
                </a:highlight>
              </a:rPr>
              <a:t>Note that the below are all ideas. Adjust as needed.</a:t>
            </a:r>
            <a:endParaRPr lang="en-US" sz="1800" dirty="0">
              <a:solidFill>
                <a:srgbClr val="FCFFFF"/>
              </a:solidFill>
              <a:highlight>
                <a:srgbClr val="00FF00"/>
              </a:highlight>
            </a:endParaRPr>
          </a:p>
          <a:p>
            <a:pPr marL="285750" indent="-285750">
              <a:lnSpc>
                <a:spcPct val="100000"/>
              </a:lnSpc>
            </a:pPr>
            <a:r>
              <a:rPr lang="en-US" sz="1800" dirty="0">
                <a:solidFill>
                  <a:srgbClr val="FCFFFF"/>
                </a:solidFill>
              </a:rPr>
              <a:t>Team Jerseys</a:t>
            </a:r>
          </a:p>
          <a:p>
            <a:pPr marL="285750" indent="-285750">
              <a:lnSpc>
                <a:spcPct val="100000"/>
              </a:lnSpc>
            </a:pPr>
            <a:r>
              <a:rPr lang="en-US" sz="1800" dirty="0">
                <a:solidFill>
                  <a:srgbClr val="FCFFFF"/>
                </a:solidFill>
              </a:rPr>
              <a:t>Travelling to the Regional Tournament</a:t>
            </a:r>
          </a:p>
          <a:p>
            <a:pPr marL="285750" indent="-285750">
              <a:lnSpc>
                <a:spcPct val="100000"/>
              </a:lnSpc>
            </a:pPr>
            <a:r>
              <a:rPr lang="en-US" sz="1800" dirty="0">
                <a:solidFill>
                  <a:srgbClr val="FCFFFF"/>
                </a:solidFill>
              </a:rPr>
              <a:t>Team study halls</a:t>
            </a:r>
          </a:p>
          <a:p>
            <a:pPr marL="285750" indent="-285750">
              <a:lnSpc>
                <a:spcPct val="100000"/>
              </a:lnSpc>
            </a:pPr>
            <a:r>
              <a:rPr lang="en-US" sz="1800" dirty="0">
                <a:solidFill>
                  <a:srgbClr val="FCFFFF"/>
                </a:solidFill>
              </a:rPr>
              <a:t>Friday friendlies in your lab</a:t>
            </a:r>
          </a:p>
          <a:p>
            <a:pPr marL="285750" indent="-285750">
              <a:lnSpc>
                <a:spcPct val="100000"/>
              </a:lnSpc>
            </a:pPr>
            <a:r>
              <a:rPr lang="en-US" sz="1800" dirty="0">
                <a:solidFill>
                  <a:srgbClr val="FCFFFF"/>
                </a:solidFill>
              </a:rPr>
              <a:t>Collegiate speakers visiting</a:t>
            </a:r>
          </a:p>
          <a:p>
            <a:pPr marL="285750" indent="-285750">
              <a:lnSpc>
                <a:spcPct val="100000"/>
              </a:lnSpc>
            </a:pPr>
            <a:r>
              <a:rPr lang="en-US" dirty="0">
                <a:solidFill>
                  <a:srgbClr val="FCFFFF"/>
                </a:solidFill>
              </a:rPr>
              <a:t>Pizza party</a:t>
            </a:r>
          </a:p>
          <a:p>
            <a:pPr marL="285750" indent="-285750">
              <a:lnSpc>
                <a:spcPct val="100000"/>
              </a:lnSpc>
            </a:pPr>
            <a:r>
              <a:rPr lang="en-US" dirty="0">
                <a:solidFill>
                  <a:srgbClr val="FCFFFF"/>
                </a:solidFill>
              </a:rPr>
              <a:t>Pep Rally Race</a:t>
            </a:r>
          </a:p>
        </p:txBody>
      </p:sp>
      <p:sp>
        <p:nvSpPr>
          <p:cNvPr id="6" name="Rectangle 5">
            <a:extLst>
              <a:ext uri="{FF2B5EF4-FFF2-40B4-BE49-F238E27FC236}">
                <a16:creationId xmlns:a16="http://schemas.microsoft.com/office/drawing/2014/main" id="{A0FCDB7E-72A9-66C3-8009-F8BD9CC24A31}"/>
              </a:ext>
            </a:extLst>
          </p:cNvPr>
          <p:cNvSpPr/>
          <p:nvPr/>
        </p:nvSpPr>
        <p:spPr>
          <a:xfrm>
            <a:off x="8024400" y="3831883"/>
            <a:ext cx="753840" cy="753840"/>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4088A29-7C60-DFD9-4121-E0C94B98A192}"/>
              </a:ext>
            </a:extLst>
          </p:cNvPr>
          <p:cNvSpPr/>
          <p:nvPr/>
        </p:nvSpPr>
        <p:spPr>
          <a:xfrm>
            <a:off x="7270560" y="3831883"/>
            <a:ext cx="753840" cy="7538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4F04212-BE4F-090B-1491-82A808D66E28}"/>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8" name="Google Shape;103;p21">
            <a:extLst>
              <a:ext uri="{FF2B5EF4-FFF2-40B4-BE49-F238E27FC236}">
                <a16:creationId xmlns:a16="http://schemas.microsoft.com/office/drawing/2014/main" id="{60F78A10-CF35-B0E9-E2A2-DE861F51F681}"/>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Team Building Activities</a:t>
            </a:r>
            <a:endParaRPr b="1" dirty="0">
              <a:solidFill>
                <a:srgbClr val="38FC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3" name="Google Shape;103;p21">
            <a:extLst>
              <a:ext uri="{FF2B5EF4-FFF2-40B4-BE49-F238E27FC236}">
                <a16:creationId xmlns:a16="http://schemas.microsoft.com/office/drawing/2014/main" id="{8C77131E-EBC1-F932-3F3E-97E87DACFDE0}"/>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Game Formats</a:t>
            </a:r>
            <a:endParaRPr b="1" dirty="0">
              <a:solidFill>
                <a:srgbClr val="38FCFF"/>
              </a:solidFill>
            </a:endParaRPr>
          </a:p>
        </p:txBody>
      </p:sp>
      <p:sp>
        <p:nvSpPr>
          <p:cNvPr id="14" name="Rectangle 13">
            <a:extLst>
              <a:ext uri="{FF2B5EF4-FFF2-40B4-BE49-F238E27FC236}">
                <a16:creationId xmlns:a16="http://schemas.microsoft.com/office/drawing/2014/main" id="{1F0CC992-549D-E7AC-C91C-39CC41A3B56A}"/>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pic>
        <p:nvPicPr>
          <p:cNvPr id="3" name="Picture 2" descr="A group of people wearing virtual reality goggles&#10;&#10;Description automatically generated">
            <a:extLst>
              <a:ext uri="{FF2B5EF4-FFF2-40B4-BE49-F238E27FC236}">
                <a16:creationId xmlns:a16="http://schemas.microsoft.com/office/drawing/2014/main" id="{5AA6D156-EB5B-D903-7D60-70F955A4123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13510" y="1451704"/>
            <a:ext cx="1791390" cy="1922172"/>
          </a:xfrm>
          <a:prstGeom prst="rect">
            <a:avLst/>
          </a:prstGeom>
        </p:spPr>
      </p:pic>
      <p:sp>
        <p:nvSpPr>
          <p:cNvPr id="4" name="Rectangle 3">
            <a:extLst>
              <a:ext uri="{FF2B5EF4-FFF2-40B4-BE49-F238E27FC236}">
                <a16:creationId xmlns:a16="http://schemas.microsoft.com/office/drawing/2014/main" id="{77F388F8-1E2F-9F12-9C14-61F467424076}"/>
              </a:ext>
            </a:extLst>
          </p:cNvPr>
          <p:cNvSpPr/>
          <p:nvPr/>
        </p:nvSpPr>
        <p:spPr>
          <a:xfrm>
            <a:off x="782266" y="3187842"/>
            <a:ext cx="1638815" cy="116594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pic>
        <p:nvPicPr>
          <p:cNvPr id="24" name="Picture 23">
            <a:extLst>
              <a:ext uri="{FF2B5EF4-FFF2-40B4-BE49-F238E27FC236}">
                <a16:creationId xmlns:a16="http://schemas.microsoft.com/office/drawing/2014/main" id="{A1511F98-19A5-814B-7630-9E3F9C92AE9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661914" y="1451704"/>
            <a:ext cx="1791390" cy="1922172"/>
          </a:xfrm>
          <a:prstGeom prst="rect">
            <a:avLst/>
          </a:prstGeom>
        </p:spPr>
      </p:pic>
      <p:pic>
        <p:nvPicPr>
          <p:cNvPr id="25" name="Picture 24">
            <a:extLst>
              <a:ext uri="{FF2B5EF4-FFF2-40B4-BE49-F238E27FC236}">
                <a16:creationId xmlns:a16="http://schemas.microsoft.com/office/drawing/2014/main" id="{6888BC58-4640-1308-A2B2-5FCA70CA2CB8}"/>
              </a:ext>
            </a:extLst>
          </p:cNvPr>
          <p:cNvPicPr>
            <a:picLocks noChangeAspect="1"/>
          </p:cNvPicPr>
          <p:nvPr/>
        </p:nvPicPr>
        <p:blipFill>
          <a:blip r:embed="rId5" cstate="screen">
            <a:extLst>
              <a:ext uri="{28A0092B-C50C-407E-A947-70E740481C1C}">
                <a14:useLocalDpi xmlns:a14="http://schemas.microsoft.com/office/drawing/2010/main"/>
              </a:ext>
            </a:extLst>
          </a:blip>
          <a:srcRect l="-2346" b="-2764"/>
          <a:stretch/>
        </p:blipFill>
        <p:spPr>
          <a:xfrm>
            <a:off x="4649624" y="1451704"/>
            <a:ext cx="1791390" cy="1922172"/>
          </a:xfrm>
          <a:prstGeom prst="rect">
            <a:avLst/>
          </a:prstGeom>
        </p:spPr>
      </p:pic>
      <p:pic>
        <p:nvPicPr>
          <p:cNvPr id="26" name="Picture 25">
            <a:extLst>
              <a:ext uri="{FF2B5EF4-FFF2-40B4-BE49-F238E27FC236}">
                <a16:creationId xmlns:a16="http://schemas.microsoft.com/office/drawing/2014/main" id="{ED5ED933-3655-148F-6F27-EC0BC5331E40}"/>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6598028" y="1451704"/>
            <a:ext cx="1791390" cy="1922172"/>
          </a:xfrm>
          <a:prstGeom prst="rect">
            <a:avLst/>
          </a:prstGeom>
        </p:spPr>
      </p:pic>
      <p:sp>
        <p:nvSpPr>
          <p:cNvPr id="11" name="TextBox 10">
            <a:extLst>
              <a:ext uri="{FF2B5EF4-FFF2-40B4-BE49-F238E27FC236}">
                <a16:creationId xmlns:a16="http://schemas.microsoft.com/office/drawing/2014/main" id="{583745CF-8461-999E-C219-D715DDBCC61F}"/>
              </a:ext>
            </a:extLst>
          </p:cNvPr>
          <p:cNvSpPr txBox="1"/>
          <p:nvPr/>
        </p:nvSpPr>
        <p:spPr>
          <a:xfrm>
            <a:off x="754582" y="3269450"/>
            <a:ext cx="1680695" cy="954107"/>
          </a:xfrm>
          <a:prstGeom prst="rect">
            <a:avLst/>
          </a:prstGeom>
          <a:noFill/>
        </p:spPr>
        <p:txBody>
          <a:bodyPr wrap="square" rtlCol="0">
            <a:spAutoFit/>
          </a:bodyPr>
          <a:lstStyle/>
          <a:p>
            <a:pPr algn="ctr"/>
            <a:r>
              <a:rPr lang="en-US" dirty="0">
                <a:solidFill>
                  <a:srgbClr val="071213"/>
                </a:solidFill>
              </a:rPr>
              <a:t>First Person View (FPV) Team – Regional Tournament Only</a:t>
            </a:r>
          </a:p>
        </p:txBody>
      </p:sp>
      <p:sp>
        <p:nvSpPr>
          <p:cNvPr id="27" name="Rectangle 26">
            <a:extLst>
              <a:ext uri="{FF2B5EF4-FFF2-40B4-BE49-F238E27FC236}">
                <a16:creationId xmlns:a16="http://schemas.microsoft.com/office/drawing/2014/main" id="{90EA9C4B-19AE-D415-7BC4-8D5B1BEDC415}"/>
              </a:ext>
            </a:extLst>
          </p:cNvPr>
          <p:cNvSpPr/>
          <p:nvPr/>
        </p:nvSpPr>
        <p:spPr>
          <a:xfrm>
            <a:off x="2738201" y="3187841"/>
            <a:ext cx="1638815" cy="116594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sp>
        <p:nvSpPr>
          <p:cNvPr id="10" name="TextBox 9">
            <a:extLst>
              <a:ext uri="{FF2B5EF4-FFF2-40B4-BE49-F238E27FC236}">
                <a16:creationId xmlns:a16="http://schemas.microsoft.com/office/drawing/2014/main" id="{531B1239-569F-C4AF-47EC-2F24FA0C6367}"/>
              </a:ext>
            </a:extLst>
          </p:cNvPr>
          <p:cNvSpPr txBox="1"/>
          <p:nvPr/>
        </p:nvSpPr>
        <p:spPr>
          <a:xfrm>
            <a:off x="2698510" y="3161727"/>
            <a:ext cx="1718195" cy="1169551"/>
          </a:xfrm>
          <a:prstGeom prst="rect">
            <a:avLst/>
          </a:prstGeom>
          <a:noFill/>
        </p:spPr>
        <p:txBody>
          <a:bodyPr wrap="square" rtlCol="0">
            <a:spAutoFit/>
          </a:bodyPr>
          <a:lstStyle/>
          <a:p>
            <a:pPr algn="ctr"/>
            <a:r>
              <a:rPr lang="en-US" dirty="0">
                <a:solidFill>
                  <a:srgbClr val="071213"/>
                </a:solidFill>
              </a:rPr>
              <a:t>First Person View (FPV)</a:t>
            </a:r>
          </a:p>
          <a:p>
            <a:pPr algn="ctr"/>
            <a:r>
              <a:rPr lang="en-US" dirty="0">
                <a:solidFill>
                  <a:srgbClr val="071213"/>
                </a:solidFill>
              </a:rPr>
              <a:t>Individual – Regional Tournament Only</a:t>
            </a:r>
          </a:p>
        </p:txBody>
      </p:sp>
      <p:sp>
        <p:nvSpPr>
          <p:cNvPr id="28" name="Rectangle 27">
            <a:extLst>
              <a:ext uri="{FF2B5EF4-FFF2-40B4-BE49-F238E27FC236}">
                <a16:creationId xmlns:a16="http://schemas.microsoft.com/office/drawing/2014/main" id="{64B8698C-897D-DFFE-6A1D-66B5B8DA6FD2}"/>
              </a:ext>
            </a:extLst>
          </p:cNvPr>
          <p:cNvSpPr/>
          <p:nvPr/>
        </p:nvSpPr>
        <p:spPr>
          <a:xfrm>
            <a:off x="4733825" y="3187841"/>
            <a:ext cx="1638815" cy="116594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sp>
        <p:nvSpPr>
          <p:cNvPr id="29" name="Rectangle 28">
            <a:extLst>
              <a:ext uri="{FF2B5EF4-FFF2-40B4-BE49-F238E27FC236}">
                <a16:creationId xmlns:a16="http://schemas.microsoft.com/office/drawing/2014/main" id="{8686D315-DA19-E087-0203-722BC7F765FF}"/>
              </a:ext>
            </a:extLst>
          </p:cNvPr>
          <p:cNvSpPr/>
          <p:nvPr/>
        </p:nvSpPr>
        <p:spPr>
          <a:xfrm>
            <a:off x="6674315" y="3187841"/>
            <a:ext cx="1638815" cy="116594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sp>
        <p:nvSpPr>
          <p:cNvPr id="8" name="TextBox 7">
            <a:extLst>
              <a:ext uri="{FF2B5EF4-FFF2-40B4-BE49-F238E27FC236}">
                <a16:creationId xmlns:a16="http://schemas.microsoft.com/office/drawing/2014/main" id="{1DFFA61F-AC73-7DB0-1856-1EF2FA71C31E}"/>
              </a:ext>
            </a:extLst>
          </p:cNvPr>
          <p:cNvSpPr txBox="1"/>
          <p:nvPr/>
        </p:nvSpPr>
        <p:spPr>
          <a:xfrm>
            <a:off x="6412655" y="3484892"/>
            <a:ext cx="2162134" cy="523220"/>
          </a:xfrm>
          <a:prstGeom prst="rect">
            <a:avLst/>
          </a:prstGeom>
          <a:noFill/>
        </p:spPr>
        <p:txBody>
          <a:bodyPr wrap="square" rtlCol="0">
            <a:spAutoFit/>
          </a:bodyPr>
          <a:lstStyle/>
          <a:p>
            <a:pPr algn="ctr"/>
            <a:r>
              <a:rPr lang="en-US" dirty="0">
                <a:solidFill>
                  <a:srgbClr val="071213"/>
                </a:solidFill>
              </a:rPr>
              <a:t>Simulator </a:t>
            </a:r>
          </a:p>
          <a:p>
            <a:pPr algn="ctr"/>
            <a:r>
              <a:rPr lang="en-US" dirty="0">
                <a:solidFill>
                  <a:srgbClr val="071213"/>
                </a:solidFill>
              </a:rPr>
              <a:t>Individual</a:t>
            </a:r>
          </a:p>
        </p:txBody>
      </p:sp>
      <p:sp>
        <p:nvSpPr>
          <p:cNvPr id="9" name="TextBox 8">
            <a:extLst>
              <a:ext uri="{FF2B5EF4-FFF2-40B4-BE49-F238E27FC236}">
                <a16:creationId xmlns:a16="http://schemas.microsoft.com/office/drawing/2014/main" id="{8CD5719F-5014-810D-D656-8C5E98FB0B9F}"/>
              </a:ext>
            </a:extLst>
          </p:cNvPr>
          <p:cNvSpPr txBox="1"/>
          <p:nvPr/>
        </p:nvSpPr>
        <p:spPr>
          <a:xfrm>
            <a:off x="4750156" y="3509205"/>
            <a:ext cx="1590325" cy="523220"/>
          </a:xfrm>
          <a:prstGeom prst="rect">
            <a:avLst/>
          </a:prstGeom>
          <a:noFill/>
        </p:spPr>
        <p:txBody>
          <a:bodyPr wrap="square" rtlCol="0">
            <a:spAutoFit/>
          </a:bodyPr>
          <a:lstStyle/>
          <a:p>
            <a:pPr algn="ctr"/>
            <a:r>
              <a:rPr lang="en-US" dirty="0">
                <a:solidFill>
                  <a:srgbClr val="071213"/>
                </a:solidFill>
              </a:rPr>
              <a:t>Simulator </a:t>
            </a:r>
          </a:p>
          <a:p>
            <a:pPr algn="ctr"/>
            <a:r>
              <a:rPr lang="en-US" dirty="0">
                <a:solidFill>
                  <a:srgbClr val="071213"/>
                </a:solidFill>
              </a:rPr>
              <a:t>Team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a:extLst>
            <a:ext uri="{FF2B5EF4-FFF2-40B4-BE49-F238E27FC236}">
              <a16:creationId xmlns:a16="http://schemas.microsoft.com/office/drawing/2014/main" id="{A4C46922-5F1D-102B-E30A-F8660669E54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3C202EF-E298-B0A6-BF91-58AF2F98F364}"/>
              </a:ext>
            </a:extLst>
          </p:cNvPr>
          <p:cNvSpPr/>
          <p:nvPr/>
        </p:nvSpPr>
        <p:spPr>
          <a:xfrm>
            <a:off x="5653873" y="1917924"/>
            <a:ext cx="3093217" cy="2428009"/>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pic>
        <p:nvPicPr>
          <p:cNvPr id="9" name="Picture 8" descr="A trophy with medals in it&#10;&#10;Description automatically generated">
            <a:extLst>
              <a:ext uri="{FF2B5EF4-FFF2-40B4-BE49-F238E27FC236}">
                <a16:creationId xmlns:a16="http://schemas.microsoft.com/office/drawing/2014/main" id="{E8105813-69C1-F21B-0F27-48C985DE5A1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83685" y="1685685"/>
            <a:ext cx="3093217" cy="2428009"/>
          </a:xfrm>
          <a:prstGeom prst="rect">
            <a:avLst/>
          </a:prstGeom>
        </p:spPr>
      </p:pic>
      <p:sp>
        <p:nvSpPr>
          <p:cNvPr id="4" name="Google Shape;210;p35">
            <a:extLst>
              <a:ext uri="{FF2B5EF4-FFF2-40B4-BE49-F238E27FC236}">
                <a16:creationId xmlns:a16="http://schemas.microsoft.com/office/drawing/2014/main" id="{14D5984D-414F-CE3E-B249-59BDEE0B97C0}"/>
              </a:ext>
            </a:extLst>
          </p:cNvPr>
          <p:cNvSpPr txBox="1">
            <a:spLocks noGrp="1"/>
          </p:cNvSpPr>
          <p:nvPr>
            <p:ph type="body" idx="1"/>
          </p:nvPr>
        </p:nvSpPr>
        <p:spPr>
          <a:xfrm>
            <a:off x="365760" y="1371600"/>
            <a:ext cx="4687683" cy="3416400"/>
          </a:xfrm>
          <a:prstGeom prst="rect">
            <a:avLst/>
          </a:prstGeom>
        </p:spPr>
        <p:txBody>
          <a:bodyPr spcFirstLastPara="1" wrap="square" lIns="91425" tIns="91425" rIns="91425" bIns="91425" anchor="t" anchorCtr="0">
            <a:normAutofit fontScale="85000" lnSpcReduction="20000"/>
          </a:bodyPr>
          <a:lstStyle/>
          <a:p>
            <a:pPr marL="0" indent="0">
              <a:lnSpc>
                <a:spcPct val="100000"/>
              </a:lnSpc>
              <a:buNone/>
            </a:pPr>
            <a:r>
              <a:rPr lang="en-US" dirty="0">
                <a:solidFill>
                  <a:srgbClr val="FCFFFF"/>
                </a:solidFill>
              </a:rPr>
              <a:t>Individual</a:t>
            </a:r>
          </a:p>
          <a:p>
            <a:pPr marL="285750" indent="-285750">
              <a:lnSpc>
                <a:spcPct val="100000"/>
              </a:lnSpc>
            </a:pPr>
            <a:r>
              <a:rPr lang="en-US" dirty="0">
                <a:solidFill>
                  <a:srgbClr val="FCFFFF"/>
                </a:solidFill>
              </a:rPr>
              <a:t>Students have from  Friday to Thursday to race as many times as they want and submit their best time to the Fenworks Platform. Screenshots are required</a:t>
            </a:r>
          </a:p>
          <a:p>
            <a:pPr marL="285750" indent="-285750">
              <a:lnSpc>
                <a:spcPct val="100000"/>
              </a:lnSpc>
            </a:pPr>
            <a:endParaRPr lang="en-US" dirty="0">
              <a:solidFill>
                <a:srgbClr val="FCFFFF"/>
              </a:solidFill>
            </a:endParaRPr>
          </a:p>
          <a:p>
            <a:pPr marL="0" indent="0">
              <a:lnSpc>
                <a:spcPct val="100000"/>
              </a:lnSpc>
              <a:buNone/>
            </a:pPr>
            <a:r>
              <a:rPr lang="en-US" dirty="0">
                <a:solidFill>
                  <a:srgbClr val="FCFFFF"/>
                </a:solidFill>
              </a:rPr>
              <a:t>Teams</a:t>
            </a:r>
          </a:p>
          <a:p>
            <a:pPr marL="285750" indent="-285750">
              <a:lnSpc>
                <a:spcPct val="100000"/>
              </a:lnSpc>
            </a:pPr>
            <a:r>
              <a:rPr lang="en-US" dirty="0">
                <a:solidFill>
                  <a:srgbClr val="FCFFFF"/>
                </a:solidFill>
              </a:rPr>
              <a:t>Teams will be matched up each week against another team. They are encouraged to race at the scheduled match time; however, they can race whenever and submit their scores to the Fenworks Platform. </a:t>
            </a:r>
          </a:p>
          <a:p>
            <a:pPr marL="285750" indent="-285750">
              <a:lnSpc>
                <a:spcPct val="100000"/>
              </a:lnSpc>
            </a:pPr>
            <a:r>
              <a:rPr lang="en-US" dirty="0">
                <a:solidFill>
                  <a:srgbClr val="FCFFFF"/>
                </a:solidFill>
              </a:rPr>
              <a:t>At the end of the week, the platform will take the submitted times and assign scores to each racer based on how they finished. It will then add the  scores and the team with the highest score will be the winner. </a:t>
            </a:r>
          </a:p>
        </p:txBody>
      </p:sp>
      <p:sp>
        <p:nvSpPr>
          <p:cNvPr id="6" name="Rectangle 5">
            <a:extLst>
              <a:ext uri="{FF2B5EF4-FFF2-40B4-BE49-F238E27FC236}">
                <a16:creationId xmlns:a16="http://schemas.microsoft.com/office/drawing/2014/main" id="{8E70FB86-2955-060C-81B5-AEA94E3D68E7}"/>
              </a:ext>
            </a:extLst>
          </p:cNvPr>
          <p:cNvSpPr/>
          <p:nvPr/>
        </p:nvSpPr>
        <p:spPr>
          <a:xfrm>
            <a:off x="7993250" y="3592093"/>
            <a:ext cx="753840" cy="753840"/>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6728764-96DE-5EED-C46D-6D9DDA5D4CE5}"/>
              </a:ext>
            </a:extLst>
          </p:cNvPr>
          <p:cNvSpPr/>
          <p:nvPr/>
        </p:nvSpPr>
        <p:spPr>
          <a:xfrm>
            <a:off x="7239410" y="3592093"/>
            <a:ext cx="753840" cy="7538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D72D2F8-EA6A-82D6-25B9-B6D68E8E3A2B}"/>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8" name="Google Shape;103;p21">
            <a:extLst>
              <a:ext uri="{FF2B5EF4-FFF2-40B4-BE49-F238E27FC236}">
                <a16:creationId xmlns:a16="http://schemas.microsoft.com/office/drawing/2014/main" id="{0E40438B-D2B0-D3A4-B2AD-AE134383AFE8}"/>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How Competitions Work</a:t>
            </a:r>
            <a:endParaRPr b="1" dirty="0">
              <a:solidFill>
                <a:srgbClr val="38FCFF"/>
              </a:solidFill>
            </a:endParaRPr>
          </a:p>
        </p:txBody>
      </p:sp>
    </p:spTree>
    <p:extLst>
      <p:ext uri="{BB962C8B-B14F-4D97-AF65-F5344CB8AC3E}">
        <p14:creationId xmlns:p14="http://schemas.microsoft.com/office/powerpoint/2010/main" val="3357562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2" name="Rectangle 1">
            <a:extLst>
              <a:ext uri="{FF2B5EF4-FFF2-40B4-BE49-F238E27FC236}">
                <a16:creationId xmlns:a16="http://schemas.microsoft.com/office/drawing/2014/main" id="{85939C1C-E1C4-04D8-2B45-DC8F7C46C067}"/>
              </a:ext>
            </a:extLst>
          </p:cNvPr>
          <p:cNvSpPr/>
          <p:nvPr/>
        </p:nvSpPr>
        <p:spPr>
          <a:xfrm>
            <a:off x="6210307" y="2113661"/>
            <a:ext cx="2534579" cy="2045117"/>
          </a:xfrm>
          <a:prstGeom prst="rect">
            <a:avLst/>
          </a:prstGeom>
          <a:solidFill>
            <a:srgbClr val="38F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DD0000"/>
              </a:solidFill>
            </a:endParaRPr>
          </a:p>
        </p:txBody>
      </p:sp>
      <p:pic>
        <p:nvPicPr>
          <p:cNvPr id="7" name="Picture 6" descr="A group of people standing in a room&#10;&#10;Description automatically generated">
            <a:extLst>
              <a:ext uri="{FF2B5EF4-FFF2-40B4-BE49-F238E27FC236}">
                <a16:creationId xmlns:a16="http://schemas.microsoft.com/office/drawing/2014/main" id="{C8D4DB6C-9782-9C8E-6FD0-B2CD27FE69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9531" y="1922318"/>
            <a:ext cx="2735157" cy="2045117"/>
          </a:xfrm>
          <a:prstGeom prst="rect">
            <a:avLst/>
          </a:prstGeom>
        </p:spPr>
      </p:pic>
      <p:sp>
        <p:nvSpPr>
          <p:cNvPr id="68" name="Google Shape;68;p15"/>
          <p:cNvSpPr txBox="1">
            <a:spLocks noGrp="1"/>
          </p:cNvSpPr>
          <p:nvPr>
            <p:ph type="body" idx="1"/>
          </p:nvPr>
        </p:nvSpPr>
        <p:spPr>
          <a:xfrm>
            <a:off x="365760" y="1371600"/>
            <a:ext cx="5403771"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US" b="1" dirty="0">
                <a:solidFill>
                  <a:srgbClr val="DD0000"/>
                </a:solidFill>
              </a:rPr>
              <a:t>Jan. 2 </a:t>
            </a:r>
            <a:r>
              <a:rPr lang="en-US" dirty="0">
                <a:solidFill>
                  <a:srgbClr val="FCFFFF"/>
                </a:solidFill>
              </a:rPr>
              <a:t>| Individual and Team Registration Opens</a:t>
            </a:r>
          </a:p>
          <a:p>
            <a:pPr marL="0" lvl="0" indent="0" algn="l" rtl="0">
              <a:spcBef>
                <a:spcPts val="1200"/>
              </a:spcBef>
              <a:spcAft>
                <a:spcPts val="0"/>
              </a:spcAft>
              <a:buNone/>
            </a:pPr>
            <a:r>
              <a:rPr lang="en-US" b="1" dirty="0">
                <a:solidFill>
                  <a:srgbClr val="DD0000"/>
                </a:solidFill>
              </a:rPr>
              <a:t>Feb 14</a:t>
            </a:r>
            <a:r>
              <a:rPr lang="en-US" dirty="0">
                <a:solidFill>
                  <a:srgbClr val="FCFFFF"/>
                </a:solidFill>
              </a:rPr>
              <a:t>| Individual and Team Registration Closes</a:t>
            </a:r>
          </a:p>
          <a:p>
            <a:pPr marL="0" lvl="0" indent="0" algn="l" rtl="0">
              <a:spcBef>
                <a:spcPts val="1200"/>
              </a:spcBef>
              <a:spcAft>
                <a:spcPts val="0"/>
              </a:spcAft>
              <a:buNone/>
            </a:pPr>
            <a:r>
              <a:rPr lang="en-US" b="1" dirty="0">
                <a:solidFill>
                  <a:srgbClr val="DD0000"/>
                </a:solidFill>
              </a:rPr>
              <a:t>Feb. 21 </a:t>
            </a:r>
            <a:r>
              <a:rPr lang="en-US" dirty="0">
                <a:solidFill>
                  <a:srgbClr val="FCFFFF"/>
                </a:solidFill>
              </a:rPr>
              <a:t>| Week 1 of Preseason Begins</a:t>
            </a:r>
          </a:p>
          <a:p>
            <a:pPr marL="0" lvl="0" indent="0" algn="l" rtl="0">
              <a:spcBef>
                <a:spcPts val="1200"/>
              </a:spcBef>
              <a:spcAft>
                <a:spcPts val="0"/>
              </a:spcAft>
              <a:buNone/>
            </a:pPr>
            <a:r>
              <a:rPr lang="en-US" b="1" dirty="0">
                <a:solidFill>
                  <a:srgbClr val="DD0000"/>
                </a:solidFill>
              </a:rPr>
              <a:t>Mar. 7 </a:t>
            </a:r>
            <a:r>
              <a:rPr lang="en-US" dirty="0">
                <a:solidFill>
                  <a:srgbClr val="FCFFFF"/>
                </a:solidFill>
              </a:rPr>
              <a:t>| Week 1 of Regular Season Begins</a:t>
            </a:r>
          </a:p>
          <a:p>
            <a:pPr marL="0" lvl="0" indent="0" algn="l" rtl="0">
              <a:spcBef>
                <a:spcPts val="1200"/>
              </a:spcBef>
              <a:spcAft>
                <a:spcPts val="0"/>
              </a:spcAft>
              <a:buNone/>
            </a:pPr>
            <a:r>
              <a:rPr lang="en-US" b="1" dirty="0">
                <a:solidFill>
                  <a:srgbClr val="DD0000"/>
                </a:solidFill>
              </a:rPr>
              <a:t>Apr. 11 </a:t>
            </a:r>
            <a:r>
              <a:rPr lang="en-US" dirty="0">
                <a:solidFill>
                  <a:srgbClr val="FCFFFF"/>
                </a:solidFill>
              </a:rPr>
              <a:t>| Last Week of Regular Season</a:t>
            </a:r>
          </a:p>
          <a:p>
            <a:pPr marL="0" lvl="0" indent="0" algn="l" rtl="0">
              <a:spcBef>
                <a:spcPts val="1200"/>
              </a:spcBef>
              <a:spcAft>
                <a:spcPts val="0"/>
              </a:spcAft>
              <a:buNone/>
            </a:pPr>
            <a:r>
              <a:rPr lang="en-US" b="1" dirty="0">
                <a:solidFill>
                  <a:srgbClr val="DD0000"/>
                </a:solidFill>
              </a:rPr>
              <a:t>May 2 – 4 (Tentative)</a:t>
            </a:r>
            <a:r>
              <a:rPr lang="en-US" b="1" baseline="30000" dirty="0">
                <a:solidFill>
                  <a:srgbClr val="DD0000"/>
                </a:solidFill>
              </a:rPr>
              <a:t> </a:t>
            </a:r>
            <a:r>
              <a:rPr lang="en-US" dirty="0">
                <a:solidFill>
                  <a:srgbClr val="FCFFFF"/>
                </a:solidFill>
              </a:rPr>
              <a:t>| Regional Tournament at TBD</a:t>
            </a:r>
          </a:p>
        </p:txBody>
      </p:sp>
      <p:sp>
        <p:nvSpPr>
          <p:cNvPr id="5" name="Rectangle 4">
            <a:extLst>
              <a:ext uri="{FF2B5EF4-FFF2-40B4-BE49-F238E27FC236}">
                <a16:creationId xmlns:a16="http://schemas.microsoft.com/office/drawing/2014/main" id="{76CBC164-DDC0-F3A8-7EC3-E76EC80A6B92}"/>
              </a:ext>
            </a:extLst>
          </p:cNvPr>
          <p:cNvSpPr/>
          <p:nvPr/>
        </p:nvSpPr>
        <p:spPr>
          <a:xfrm>
            <a:off x="8264491" y="3678383"/>
            <a:ext cx="480395" cy="480395"/>
          </a:xfrm>
          <a:prstGeom prst="rect">
            <a:avLst/>
          </a:prstGeom>
          <a:solidFill>
            <a:srgbClr val="FC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912F2B8-E015-673F-DB0D-B20039DF986A}"/>
              </a:ext>
            </a:extLst>
          </p:cNvPr>
          <p:cNvSpPr/>
          <p:nvPr/>
        </p:nvSpPr>
        <p:spPr>
          <a:xfrm>
            <a:off x="7784096" y="3678383"/>
            <a:ext cx="480395" cy="480395"/>
          </a:xfrm>
          <a:prstGeom prst="rect">
            <a:avLst/>
          </a:prstGeom>
          <a:solidFill>
            <a:srgbClr val="DD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0791AA6-8484-02F6-179B-3447FDA84910}"/>
              </a:ext>
            </a:extLst>
          </p:cNvPr>
          <p:cNvSpPr/>
          <p:nvPr/>
        </p:nvSpPr>
        <p:spPr>
          <a:xfrm>
            <a:off x="0" y="97103"/>
            <a:ext cx="2735109" cy="388419"/>
          </a:xfrm>
          <a:prstGeom prst="rect">
            <a:avLst/>
          </a:prstGeom>
          <a:solidFill>
            <a:srgbClr val="0712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dirty="0">
                <a:solidFill>
                  <a:srgbClr val="FCFFFF"/>
                </a:solidFill>
              </a:rPr>
              <a:t>         Intro to Drone Racing</a:t>
            </a:r>
          </a:p>
        </p:txBody>
      </p:sp>
      <p:sp>
        <p:nvSpPr>
          <p:cNvPr id="11" name="Google Shape;103;p21">
            <a:extLst>
              <a:ext uri="{FF2B5EF4-FFF2-40B4-BE49-F238E27FC236}">
                <a16:creationId xmlns:a16="http://schemas.microsoft.com/office/drawing/2014/main" id="{45E47EE6-072F-E9B6-BF9B-4E48477ECD8A}"/>
              </a:ext>
            </a:extLst>
          </p:cNvPr>
          <p:cNvSpPr txBox="1">
            <a:spLocks noGrp="1"/>
          </p:cNvSpPr>
          <p:nvPr>
            <p:ph type="title"/>
          </p:nvPr>
        </p:nvSpPr>
        <p:spPr>
          <a:xfrm>
            <a:off x="0" y="73152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b="1" dirty="0">
                <a:solidFill>
                  <a:srgbClr val="38FCFF"/>
                </a:solidFill>
              </a:rPr>
              <a:t>Important Dates - Spring 2025</a:t>
            </a:r>
            <a:endParaRPr b="1" dirty="0">
              <a:solidFill>
                <a:srgbClr val="38FCFF"/>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69530fb-3b4e-47da-99dd-13f73a72fea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1E153BF169C345A228BB4ABA0008BA" ma:contentTypeVersion="13" ma:contentTypeDescription="Create a new document." ma:contentTypeScope="" ma:versionID="9503ab3c0892afd398b58c9ee67f348f">
  <xsd:schema xmlns:xsd="http://www.w3.org/2001/XMLSchema" xmlns:xs="http://www.w3.org/2001/XMLSchema" xmlns:p="http://schemas.microsoft.com/office/2006/metadata/properties" xmlns:ns2="969530fb-3b4e-47da-99dd-13f73a72fea3" xmlns:ns3="df527cd5-1255-4bae-8f8d-a5657e87335c" targetNamespace="http://schemas.microsoft.com/office/2006/metadata/properties" ma:root="true" ma:fieldsID="25e67a0a9b647f4b974afb16cb681ff3" ns2:_="" ns3:_="">
    <xsd:import namespace="969530fb-3b4e-47da-99dd-13f73a72fea3"/>
    <xsd:import namespace="df527cd5-1255-4bae-8f8d-a5657e87335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LengthInSeconds" minOccurs="0"/>
                <xsd:element ref="ns2:lcf76f155ced4ddcb4097134ff3c332f"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9530fb-3b4e-47da-99dd-13f73a72fe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e4385fc-749c-44ba-924f-7d308075b88d"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527cd5-1255-4bae-8f8d-a5657e87335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F95DB-0A90-48D7-B420-3F23568D9B86}">
  <ds:schemaRefs>
    <ds:schemaRef ds:uri="http://schemas.openxmlformats.org/package/2006/metadata/core-properties"/>
    <ds:schemaRef ds:uri="http://schemas.microsoft.com/office/2006/documentManagement/types"/>
    <ds:schemaRef ds:uri="http://purl.org/dc/dcmitype/"/>
    <ds:schemaRef ds:uri="969530fb-3b4e-47da-99dd-13f73a72fea3"/>
    <ds:schemaRef ds:uri="http://purl.org/dc/elements/1.1/"/>
    <ds:schemaRef ds:uri="http://purl.org/dc/terms/"/>
    <ds:schemaRef ds:uri="http://schemas.microsoft.com/office/2006/metadata/properties"/>
    <ds:schemaRef ds:uri="http://schemas.microsoft.com/office/infopath/2007/PartnerControls"/>
    <ds:schemaRef ds:uri="df527cd5-1255-4bae-8f8d-a5657e87335c"/>
    <ds:schemaRef ds:uri="http://www.w3.org/XML/1998/namespace"/>
  </ds:schemaRefs>
</ds:datastoreItem>
</file>

<file path=customXml/itemProps2.xml><?xml version="1.0" encoding="utf-8"?>
<ds:datastoreItem xmlns:ds="http://schemas.openxmlformats.org/officeDocument/2006/customXml" ds:itemID="{E6631A0C-1B4A-4C1A-8360-B753690545DE}">
  <ds:schemaRefs>
    <ds:schemaRef ds:uri="http://schemas.microsoft.com/sharepoint/v3/contenttype/forms"/>
  </ds:schemaRefs>
</ds:datastoreItem>
</file>

<file path=customXml/itemProps3.xml><?xml version="1.0" encoding="utf-8"?>
<ds:datastoreItem xmlns:ds="http://schemas.openxmlformats.org/officeDocument/2006/customXml" ds:itemID="{71809BA1-9E13-408C-B209-8F3C73CBB1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9530fb-3b4e-47da-99dd-13f73a72fea3"/>
    <ds:schemaRef ds:uri="df527cd5-1255-4bae-8f8d-a5657e8733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199</TotalTime>
  <Words>1079</Words>
  <Application>Microsoft Office PowerPoint</Application>
  <PresentationFormat>On-screen Show (16:9)</PresentationFormat>
  <Paragraphs>145</Paragraphs>
  <Slides>21</Slides>
  <Notes>20</Notes>
  <HiddenSlides>0</HiddenSlides>
  <MMClips>3</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21</vt:i4>
      </vt:variant>
    </vt:vector>
  </HeadingPairs>
  <TitlesOfParts>
    <vt:vector size="23" baseType="lpstr">
      <vt:lpstr>Arial</vt:lpstr>
      <vt:lpstr>Simple Light</vt:lpstr>
      <vt:lpstr>PowerPoint Presentation</vt:lpstr>
      <vt:lpstr>PowerPoint Presentation</vt:lpstr>
      <vt:lpstr>Fenworks Information</vt:lpstr>
      <vt:lpstr>What’s Drone Racing</vt:lpstr>
      <vt:lpstr>Our Team Goals</vt:lpstr>
      <vt:lpstr>Team Building Activities</vt:lpstr>
      <vt:lpstr>Game Formats</vt:lpstr>
      <vt:lpstr>How Competitions Work</vt:lpstr>
      <vt:lpstr>Important Dates - Spring 2025</vt:lpstr>
      <vt:lpstr>Registration Dates</vt:lpstr>
      <vt:lpstr>Players Rosters</vt:lpstr>
      <vt:lpstr>Game Times</vt:lpstr>
      <vt:lpstr>Show off your achievements here or speak on club goals for the upcoming year/few years. This can be pictures/videos or bullet points</vt:lpstr>
      <vt:lpstr>Communication/Scheduling List out what your communication Plan will be. Resources can be found below </vt:lpstr>
      <vt:lpstr>Fenworks Platform</vt:lpstr>
      <vt:lpstr>Next Steps</vt:lpstr>
      <vt:lpstr>Fundraising Ideas</vt:lpstr>
      <vt:lpstr>Insert an exciting image from your club's history or an ending statement to finish your presentation!</vt:lpstr>
      <vt:lpstr>PowerPoint Presentation</vt:lpstr>
      <vt:lpstr>Follow Our Social Media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Molly Hane</cp:lastModifiedBy>
  <cp:revision>9</cp:revision>
  <dcterms:modified xsi:type="dcterms:W3CDTF">2024-11-21T15:31:18Z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0x0101007F1E153BF169C345A228BB4ABA0008BA</vt:lpwstr>
  </property>
  <property fmtid="{D5CDD505-2E9C-101B-9397-08002B2CF9AE}" pid="3" name="MediaServiceImageTags">
    <vt:lpwstr/>
  </property>
</Properties>
</file>